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 id="2147483669" r:id="rId3"/>
  </p:sldMasterIdLst>
  <p:notesMasterIdLst>
    <p:notesMasterId r:id="rId20"/>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Roboto Serif" pitchFamily="2" charset="77"/>
      <p:regular r:id="rId25"/>
      <p:bold r:id="rId26"/>
      <p:italic r:id="rId27"/>
      <p:boldItalic r:id="rId28"/>
    </p:embeddedFont>
    <p:embeddedFont>
      <p:font typeface="Roboto Serif ExtraBold" pitchFamily="2" charset="77"/>
      <p:bold r:id="rId29"/>
      <p:italic r:id="rId30"/>
      <p:boldItalic r:id="rId31"/>
    </p:embeddedFont>
    <p:embeddedFont>
      <p:font typeface="Roboto Serif Light" pitchFamily="2" charset="77"/>
      <p:regular r:id="rId32"/>
      <p:bold r:id="rId33"/>
      <p:italic r:id="rId34"/>
      <p:boldItalic r:id="rId35"/>
    </p:embeddedFont>
    <p:embeddedFont>
      <p:font typeface="Roboto Serif SemiBold" pitchFamily="2" charset="77"/>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guide id="3" pos="778">
          <p15:clr>
            <a:srgbClr val="A4A3A4"/>
          </p15:clr>
        </p15:guide>
        <p15:guide id="4" pos="6879">
          <p15:clr>
            <a:srgbClr val="A4A3A4"/>
          </p15:clr>
        </p15:guide>
        <p15:guide id="5" orient="horz" pos="3838">
          <p15:clr>
            <a:srgbClr val="A4A3A4"/>
          </p15:clr>
        </p15:guide>
        <p15:guide id="6" orient="horz" pos="482">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0" roundtripDataSignature="AMtx7mj+hSnOphlgR7Bu9/8o3nhEabtid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50"/>
  </p:normalViewPr>
  <p:slideViewPr>
    <p:cSldViewPr snapToGrid="0">
      <p:cViewPr varScale="1">
        <p:scale>
          <a:sx n="120" d="100"/>
          <a:sy n="120" d="100"/>
        </p:scale>
        <p:origin x="496" y="184"/>
      </p:cViewPr>
      <p:guideLst>
        <p:guide orient="horz" pos="2160"/>
        <p:guide pos="3840"/>
        <p:guide pos="778"/>
        <p:guide pos="6879"/>
        <p:guide orient="horz" pos="3838"/>
        <p:guide orient="horz" pos="48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customschemas.google.com/relationships/presentationmetadata" Target="meta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1.fntdata"/><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s>
</file>

<file path=ppt/media/image1.jp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1a08f6f344b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1a08f6f34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1a0629a665d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3" name="Google Shape;313;g1a0629a665d_0_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17f7eb058c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0" name="Google Shape;320;g17f7eb058cf_0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7f7eb058cf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7" name="Google Shape;327;g17f7eb058cf_0_1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17f7eb058c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4" name="Google Shape;334;g17f7eb058c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1" name="Google Shape;341;p1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0" name="Google Shape;350;p1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5" name="Google Shape;185;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a068f5a61c_0_4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1a068f5a61c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a068f5a6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2" name="Google Shape;262;g1a068f5a61c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a068f5a61c_0_9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a068f5a61c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5" name="Google Shape;295;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a0629a665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1" name="Google Shape;301;g1a0629a665d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4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4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4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4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4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4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4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4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3_Blank">
  <p:cSld name="3_Blank">
    <p:spTree>
      <p:nvGrpSpPr>
        <p:cNvPr id="1" name="Shape 89"/>
        <p:cNvGrpSpPr/>
        <p:nvPr/>
      </p:nvGrpSpPr>
      <p:grpSpPr>
        <a:xfrm>
          <a:off x="0" y="0"/>
          <a:ext cx="0" cy="0"/>
          <a:chOff x="0" y="0"/>
          <a:chExt cx="0" cy="0"/>
        </a:xfrm>
      </p:grpSpPr>
      <p:sp>
        <p:nvSpPr>
          <p:cNvPr id="90" name="Google Shape;90;p21"/>
          <p:cNvSpPr>
            <a:spLocks noGrp="1"/>
          </p:cNvSpPr>
          <p:nvPr>
            <p:ph type="pic" idx="2"/>
          </p:nvPr>
        </p:nvSpPr>
        <p:spPr>
          <a:xfrm>
            <a:off x="6742976" y="-298450"/>
            <a:ext cx="5506174" cy="5506174"/>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91"/>
        <p:cNvGrpSpPr/>
        <p:nvPr/>
      </p:nvGrpSpPr>
      <p:grpSpPr>
        <a:xfrm>
          <a:off x="0" y="0"/>
          <a:ext cx="0" cy="0"/>
          <a:chOff x="0" y="0"/>
          <a:chExt cx="0" cy="0"/>
        </a:xfrm>
      </p:grpSpPr>
      <p:sp>
        <p:nvSpPr>
          <p:cNvPr id="92" name="Google Shape;92;p22"/>
          <p:cNvSpPr>
            <a:spLocks noGrp="1"/>
          </p:cNvSpPr>
          <p:nvPr>
            <p:ph type="pic" idx="2"/>
          </p:nvPr>
        </p:nvSpPr>
        <p:spPr>
          <a:xfrm>
            <a:off x="1447211" y="981075"/>
            <a:ext cx="3029540" cy="4894484"/>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93"/>
        <p:cNvGrpSpPr/>
        <p:nvPr/>
      </p:nvGrpSpPr>
      <p:grpSpPr>
        <a:xfrm>
          <a:off x="0" y="0"/>
          <a:ext cx="0" cy="0"/>
          <a:chOff x="0" y="0"/>
          <a:chExt cx="0" cy="0"/>
        </a:xfrm>
      </p:grpSpPr>
      <p:sp>
        <p:nvSpPr>
          <p:cNvPr id="94" name="Google Shape;94;p25"/>
          <p:cNvSpPr>
            <a:spLocks noGrp="1"/>
          </p:cNvSpPr>
          <p:nvPr>
            <p:ph type="pic" idx="2"/>
          </p:nvPr>
        </p:nvSpPr>
        <p:spPr>
          <a:xfrm>
            <a:off x="1491826" y="2722921"/>
            <a:ext cx="1550247" cy="1550247"/>
          </a:xfrm>
          <a:prstGeom prst="rect">
            <a:avLst/>
          </a:prstGeom>
          <a:noFill/>
          <a:ln>
            <a:noFill/>
          </a:ln>
        </p:spPr>
      </p:sp>
      <p:sp>
        <p:nvSpPr>
          <p:cNvPr id="95" name="Google Shape;95;p25"/>
          <p:cNvSpPr>
            <a:spLocks noGrp="1"/>
          </p:cNvSpPr>
          <p:nvPr>
            <p:ph type="pic" idx="3"/>
          </p:nvPr>
        </p:nvSpPr>
        <p:spPr>
          <a:xfrm>
            <a:off x="4046644" y="2722921"/>
            <a:ext cx="1550247" cy="1550247"/>
          </a:xfrm>
          <a:prstGeom prst="rect">
            <a:avLst/>
          </a:prstGeom>
          <a:noFill/>
          <a:ln>
            <a:noFill/>
          </a:ln>
        </p:spPr>
      </p:sp>
      <p:sp>
        <p:nvSpPr>
          <p:cNvPr id="96" name="Google Shape;96;p25"/>
          <p:cNvSpPr>
            <a:spLocks noGrp="1"/>
          </p:cNvSpPr>
          <p:nvPr>
            <p:ph type="pic" idx="4"/>
          </p:nvPr>
        </p:nvSpPr>
        <p:spPr>
          <a:xfrm>
            <a:off x="6595110" y="2722920"/>
            <a:ext cx="1550247" cy="1550247"/>
          </a:xfrm>
          <a:prstGeom prst="rect">
            <a:avLst/>
          </a:prstGeom>
          <a:noFill/>
          <a:ln>
            <a:noFill/>
          </a:ln>
        </p:spPr>
      </p:sp>
      <p:sp>
        <p:nvSpPr>
          <p:cNvPr id="97" name="Google Shape;97;p25"/>
          <p:cNvSpPr>
            <a:spLocks noGrp="1"/>
          </p:cNvSpPr>
          <p:nvPr>
            <p:ph type="pic" idx="5"/>
          </p:nvPr>
        </p:nvSpPr>
        <p:spPr>
          <a:xfrm>
            <a:off x="9143576" y="2722920"/>
            <a:ext cx="1550247" cy="1550247"/>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5_Blank">
  <p:cSld name="5_Blank">
    <p:spTree>
      <p:nvGrpSpPr>
        <p:cNvPr id="1" name="Shape 98"/>
        <p:cNvGrpSpPr/>
        <p:nvPr/>
      </p:nvGrpSpPr>
      <p:grpSpPr>
        <a:xfrm>
          <a:off x="0" y="0"/>
          <a:ext cx="0" cy="0"/>
          <a:chOff x="0" y="0"/>
          <a:chExt cx="0" cy="0"/>
        </a:xfrm>
      </p:grpSpPr>
      <p:sp>
        <p:nvSpPr>
          <p:cNvPr id="99" name="Google Shape;99;p26"/>
          <p:cNvSpPr>
            <a:spLocks noGrp="1"/>
          </p:cNvSpPr>
          <p:nvPr>
            <p:ph type="pic" idx="2"/>
          </p:nvPr>
        </p:nvSpPr>
        <p:spPr>
          <a:xfrm>
            <a:off x="1453918" y="3712231"/>
            <a:ext cx="1552576" cy="1552576"/>
          </a:xfrm>
          <a:prstGeom prst="rect">
            <a:avLst/>
          </a:prstGeom>
          <a:noFill/>
          <a:ln>
            <a:noFill/>
          </a:ln>
        </p:spPr>
      </p:sp>
      <p:sp>
        <p:nvSpPr>
          <p:cNvPr id="100" name="Google Shape;100;p26"/>
          <p:cNvSpPr>
            <a:spLocks noGrp="1"/>
          </p:cNvSpPr>
          <p:nvPr>
            <p:ph type="pic" idx="3"/>
          </p:nvPr>
        </p:nvSpPr>
        <p:spPr>
          <a:xfrm>
            <a:off x="4012477" y="2935943"/>
            <a:ext cx="1552576" cy="1552576"/>
          </a:xfrm>
          <a:prstGeom prst="rect">
            <a:avLst/>
          </a:prstGeom>
          <a:noFill/>
          <a:ln>
            <a:noFill/>
          </a:ln>
        </p:spPr>
      </p:sp>
      <p:sp>
        <p:nvSpPr>
          <p:cNvPr id="101" name="Google Shape;101;p26"/>
          <p:cNvSpPr>
            <a:spLocks noGrp="1"/>
          </p:cNvSpPr>
          <p:nvPr>
            <p:ph type="pic" idx="4"/>
          </p:nvPr>
        </p:nvSpPr>
        <p:spPr>
          <a:xfrm>
            <a:off x="6590433" y="1930894"/>
            <a:ext cx="1552576" cy="1552576"/>
          </a:xfrm>
          <a:prstGeom prst="rect">
            <a:avLst/>
          </a:prstGeom>
          <a:noFill/>
          <a:ln>
            <a:noFill/>
          </a:ln>
        </p:spPr>
      </p:sp>
      <p:sp>
        <p:nvSpPr>
          <p:cNvPr id="102" name="Google Shape;102;p26"/>
          <p:cNvSpPr>
            <a:spLocks noGrp="1"/>
          </p:cNvSpPr>
          <p:nvPr>
            <p:ph type="pic" idx="5"/>
          </p:nvPr>
        </p:nvSpPr>
        <p:spPr>
          <a:xfrm>
            <a:off x="9168390" y="860352"/>
            <a:ext cx="1552576" cy="1552576"/>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3"/>
        <p:cNvGrpSpPr/>
        <p:nvPr/>
      </p:nvGrpSpPr>
      <p:grpSpPr>
        <a:xfrm>
          <a:off x="0" y="0"/>
          <a:ext cx="0" cy="0"/>
          <a:chOff x="0" y="0"/>
          <a:chExt cx="0" cy="0"/>
        </a:xfrm>
      </p:grpSpPr>
      <p:sp>
        <p:nvSpPr>
          <p:cNvPr id="104" name="Google Shape;104;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5" name="Google Shape;105;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6" name="Google Shape;106;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6_Blank">
  <p:cSld name="6_Blank">
    <p:spTree>
      <p:nvGrpSpPr>
        <p:cNvPr id="1" name="Shape 107"/>
        <p:cNvGrpSpPr/>
        <p:nvPr/>
      </p:nvGrpSpPr>
      <p:grpSpPr>
        <a:xfrm>
          <a:off x="0" y="0"/>
          <a:ext cx="0" cy="0"/>
          <a:chOff x="0" y="0"/>
          <a:chExt cx="0" cy="0"/>
        </a:xfrm>
      </p:grpSpPr>
      <p:sp>
        <p:nvSpPr>
          <p:cNvPr id="108" name="Google Shape;108;p29"/>
          <p:cNvSpPr>
            <a:spLocks noGrp="1"/>
          </p:cNvSpPr>
          <p:nvPr>
            <p:ph type="pic" idx="2"/>
          </p:nvPr>
        </p:nvSpPr>
        <p:spPr>
          <a:xfrm>
            <a:off x="5354626" y="883185"/>
            <a:ext cx="2504024" cy="1436910"/>
          </a:xfrm>
          <a:prstGeom prst="rect">
            <a:avLst/>
          </a:prstGeom>
          <a:noFill/>
          <a:ln>
            <a:noFill/>
          </a:ln>
        </p:spPr>
      </p:sp>
      <p:sp>
        <p:nvSpPr>
          <p:cNvPr id="109" name="Google Shape;109;p29"/>
          <p:cNvSpPr>
            <a:spLocks noGrp="1"/>
          </p:cNvSpPr>
          <p:nvPr>
            <p:ph type="pic" idx="3"/>
          </p:nvPr>
        </p:nvSpPr>
        <p:spPr>
          <a:xfrm>
            <a:off x="8307160" y="883185"/>
            <a:ext cx="2504024" cy="1436910"/>
          </a:xfrm>
          <a:prstGeom prst="rect">
            <a:avLst/>
          </a:prstGeom>
          <a:noFill/>
          <a:ln>
            <a:noFill/>
          </a:ln>
        </p:spPr>
      </p:sp>
      <p:sp>
        <p:nvSpPr>
          <p:cNvPr id="110" name="Google Shape;110;p29"/>
          <p:cNvSpPr>
            <a:spLocks noGrp="1"/>
          </p:cNvSpPr>
          <p:nvPr>
            <p:ph type="pic" idx="4"/>
          </p:nvPr>
        </p:nvSpPr>
        <p:spPr>
          <a:xfrm>
            <a:off x="5354626" y="2710545"/>
            <a:ext cx="2504024" cy="1436910"/>
          </a:xfrm>
          <a:prstGeom prst="rect">
            <a:avLst/>
          </a:prstGeom>
          <a:noFill/>
          <a:ln>
            <a:noFill/>
          </a:ln>
        </p:spPr>
      </p:sp>
      <p:sp>
        <p:nvSpPr>
          <p:cNvPr id="111" name="Google Shape;111;p29"/>
          <p:cNvSpPr>
            <a:spLocks noGrp="1"/>
          </p:cNvSpPr>
          <p:nvPr>
            <p:ph type="pic" idx="5"/>
          </p:nvPr>
        </p:nvSpPr>
        <p:spPr>
          <a:xfrm>
            <a:off x="8307160" y="2710545"/>
            <a:ext cx="2504024" cy="1436910"/>
          </a:xfrm>
          <a:prstGeom prst="rect">
            <a:avLst/>
          </a:prstGeom>
          <a:noFill/>
          <a:ln>
            <a:noFill/>
          </a:ln>
        </p:spPr>
      </p:sp>
      <p:sp>
        <p:nvSpPr>
          <p:cNvPr id="112" name="Google Shape;112;p29"/>
          <p:cNvSpPr>
            <a:spLocks noGrp="1"/>
          </p:cNvSpPr>
          <p:nvPr>
            <p:ph type="pic" idx="6"/>
          </p:nvPr>
        </p:nvSpPr>
        <p:spPr>
          <a:xfrm>
            <a:off x="5354626" y="4537000"/>
            <a:ext cx="2504024" cy="1436910"/>
          </a:xfrm>
          <a:prstGeom prst="rect">
            <a:avLst/>
          </a:prstGeom>
          <a:noFill/>
          <a:ln>
            <a:noFill/>
          </a:ln>
        </p:spPr>
      </p:sp>
      <p:sp>
        <p:nvSpPr>
          <p:cNvPr id="113" name="Google Shape;113;p29"/>
          <p:cNvSpPr>
            <a:spLocks noGrp="1"/>
          </p:cNvSpPr>
          <p:nvPr>
            <p:ph type="pic" idx="7"/>
          </p:nvPr>
        </p:nvSpPr>
        <p:spPr>
          <a:xfrm>
            <a:off x="8307160" y="4537000"/>
            <a:ext cx="2504024" cy="143691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7_Blank">
  <p:cSld name="7_Blank">
    <p:spTree>
      <p:nvGrpSpPr>
        <p:cNvPr id="1" name="Shape 114"/>
        <p:cNvGrpSpPr/>
        <p:nvPr/>
      </p:nvGrpSpPr>
      <p:grpSpPr>
        <a:xfrm>
          <a:off x="0" y="0"/>
          <a:ext cx="0" cy="0"/>
          <a:chOff x="0" y="0"/>
          <a:chExt cx="0" cy="0"/>
        </a:xfrm>
      </p:grpSpPr>
      <p:sp>
        <p:nvSpPr>
          <p:cNvPr id="115" name="Google Shape;115;p31"/>
          <p:cNvSpPr>
            <a:spLocks noGrp="1"/>
          </p:cNvSpPr>
          <p:nvPr>
            <p:ph type="pic" idx="2"/>
          </p:nvPr>
        </p:nvSpPr>
        <p:spPr>
          <a:xfrm>
            <a:off x="7690636" y="1284981"/>
            <a:ext cx="6457042" cy="4036737"/>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4_Blank">
  <p:cSld name="4_Blank">
    <p:spTree>
      <p:nvGrpSpPr>
        <p:cNvPr id="1" name="Shape 116"/>
        <p:cNvGrpSpPr/>
        <p:nvPr/>
      </p:nvGrpSpPr>
      <p:grpSpPr>
        <a:xfrm>
          <a:off x="0" y="0"/>
          <a:ext cx="0" cy="0"/>
          <a:chOff x="0" y="0"/>
          <a:chExt cx="0" cy="0"/>
        </a:xfrm>
      </p:grpSpPr>
      <p:sp>
        <p:nvSpPr>
          <p:cNvPr id="117" name="Google Shape;117;p43"/>
          <p:cNvSpPr>
            <a:spLocks noGrp="1"/>
          </p:cNvSpPr>
          <p:nvPr>
            <p:ph type="pic" idx="2"/>
          </p:nvPr>
        </p:nvSpPr>
        <p:spPr>
          <a:xfrm>
            <a:off x="-968887" y="-368298"/>
            <a:ext cx="6052371" cy="5444303"/>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
        <p:cNvGrpSpPr/>
        <p:nvPr/>
      </p:nvGrpSpPr>
      <p:grpSpPr>
        <a:xfrm>
          <a:off x="0" y="0"/>
          <a:ext cx="0" cy="0"/>
          <a:chOff x="0" y="0"/>
          <a:chExt cx="0" cy="0"/>
        </a:xfrm>
      </p:grpSpPr>
      <p:sp>
        <p:nvSpPr>
          <p:cNvPr id="18" name="Google Shape;18;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4_Blank">
  <p:cSld name="4_Blank">
    <p:spTree>
      <p:nvGrpSpPr>
        <p:cNvPr id="1" name="Shape 129"/>
        <p:cNvGrpSpPr/>
        <p:nvPr/>
      </p:nvGrpSpPr>
      <p:grpSpPr>
        <a:xfrm>
          <a:off x="0" y="0"/>
          <a:ext cx="0" cy="0"/>
          <a:chOff x="0" y="0"/>
          <a:chExt cx="0" cy="0"/>
        </a:xfrm>
      </p:grpSpPr>
      <p:sp>
        <p:nvSpPr>
          <p:cNvPr id="130" name="Google Shape;130;p24"/>
          <p:cNvSpPr>
            <a:spLocks noGrp="1"/>
          </p:cNvSpPr>
          <p:nvPr>
            <p:ph type="pic" idx="2"/>
          </p:nvPr>
        </p:nvSpPr>
        <p:spPr>
          <a:xfrm>
            <a:off x="-217014" y="-298450"/>
            <a:ext cx="5506174" cy="5506174"/>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5_Blank">
  <p:cSld name="5_Blank">
    <p:spTree>
      <p:nvGrpSpPr>
        <p:cNvPr id="1" name="Shape 131"/>
        <p:cNvGrpSpPr/>
        <p:nvPr/>
      </p:nvGrpSpPr>
      <p:grpSpPr>
        <a:xfrm>
          <a:off x="0" y="0"/>
          <a:ext cx="0" cy="0"/>
          <a:chOff x="0" y="0"/>
          <a:chExt cx="0" cy="0"/>
        </a:xfrm>
      </p:grpSpPr>
      <p:sp>
        <p:nvSpPr>
          <p:cNvPr id="132" name="Google Shape;132;p27"/>
          <p:cNvSpPr>
            <a:spLocks noGrp="1"/>
          </p:cNvSpPr>
          <p:nvPr>
            <p:ph type="pic" idx="2"/>
          </p:nvPr>
        </p:nvSpPr>
        <p:spPr>
          <a:xfrm>
            <a:off x="1606036" y="-90261"/>
            <a:ext cx="1550247" cy="1550247"/>
          </a:xfrm>
          <a:prstGeom prst="rect">
            <a:avLst/>
          </a:prstGeom>
          <a:noFill/>
          <a:ln>
            <a:noFill/>
          </a:ln>
        </p:spPr>
      </p:sp>
      <p:sp>
        <p:nvSpPr>
          <p:cNvPr id="133" name="Google Shape;133;p27"/>
          <p:cNvSpPr>
            <a:spLocks noGrp="1"/>
          </p:cNvSpPr>
          <p:nvPr>
            <p:ph type="pic" idx="3"/>
          </p:nvPr>
        </p:nvSpPr>
        <p:spPr>
          <a:xfrm>
            <a:off x="-395485" y="-119680"/>
            <a:ext cx="1550247" cy="1550247"/>
          </a:xfrm>
          <a:prstGeom prst="rect">
            <a:avLst/>
          </a:prstGeom>
          <a:noFill/>
          <a:ln>
            <a:noFill/>
          </a:ln>
        </p:spPr>
      </p:sp>
      <p:sp>
        <p:nvSpPr>
          <p:cNvPr id="134" name="Google Shape;134;p27"/>
          <p:cNvSpPr>
            <a:spLocks noGrp="1"/>
          </p:cNvSpPr>
          <p:nvPr>
            <p:ph type="pic" idx="4"/>
          </p:nvPr>
        </p:nvSpPr>
        <p:spPr>
          <a:xfrm>
            <a:off x="3607557" y="-90261"/>
            <a:ext cx="1550247" cy="1550247"/>
          </a:xfrm>
          <a:prstGeom prst="rect">
            <a:avLst/>
          </a:prstGeom>
          <a:noFill/>
          <a:ln>
            <a:noFill/>
          </a:ln>
        </p:spPr>
      </p:sp>
      <p:sp>
        <p:nvSpPr>
          <p:cNvPr id="135" name="Google Shape;135;p27"/>
          <p:cNvSpPr>
            <a:spLocks noGrp="1"/>
          </p:cNvSpPr>
          <p:nvPr>
            <p:ph type="pic" idx="5"/>
          </p:nvPr>
        </p:nvSpPr>
        <p:spPr>
          <a:xfrm>
            <a:off x="5652123" y="-9949"/>
            <a:ext cx="1550247" cy="1550247"/>
          </a:xfrm>
          <a:prstGeom prst="rect">
            <a:avLst/>
          </a:prstGeom>
          <a:noFill/>
          <a:ln>
            <a:noFill/>
          </a:ln>
        </p:spPr>
      </p:sp>
      <p:sp>
        <p:nvSpPr>
          <p:cNvPr id="136" name="Google Shape;136;p27"/>
          <p:cNvSpPr>
            <a:spLocks noGrp="1"/>
          </p:cNvSpPr>
          <p:nvPr>
            <p:ph type="pic" idx="6"/>
          </p:nvPr>
        </p:nvSpPr>
        <p:spPr>
          <a:xfrm>
            <a:off x="7625915" y="-9949"/>
            <a:ext cx="1550247" cy="1550247"/>
          </a:xfrm>
          <a:prstGeom prst="rect">
            <a:avLst/>
          </a:prstGeom>
          <a:noFill/>
          <a:ln>
            <a:noFill/>
          </a:ln>
        </p:spPr>
      </p:sp>
      <p:sp>
        <p:nvSpPr>
          <p:cNvPr id="137" name="Google Shape;137;p27"/>
          <p:cNvSpPr>
            <a:spLocks noGrp="1"/>
          </p:cNvSpPr>
          <p:nvPr>
            <p:ph type="pic" idx="7"/>
          </p:nvPr>
        </p:nvSpPr>
        <p:spPr>
          <a:xfrm>
            <a:off x="9612115" y="-9948"/>
            <a:ext cx="1550247" cy="1550247"/>
          </a:xfrm>
          <a:prstGeom prst="rect">
            <a:avLst/>
          </a:prstGeom>
          <a:noFill/>
          <a:ln>
            <a:noFill/>
          </a:ln>
        </p:spPr>
      </p:sp>
      <p:sp>
        <p:nvSpPr>
          <p:cNvPr id="138" name="Google Shape;138;p27"/>
          <p:cNvSpPr>
            <a:spLocks noGrp="1"/>
          </p:cNvSpPr>
          <p:nvPr>
            <p:ph type="pic" idx="8"/>
          </p:nvPr>
        </p:nvSpPr>
        <p:spPr>
          <a:xfrm>
            <a:off x="11585906" y="-9949"/>
            <a:ext cx="1550247" cy="1550247"/>
          </a:xfrm>
          <a:prstGeom prst="rect">
            <a:avLst/>
          </a:prstGeom>
          <a:noFill/>
          <a:ln>
            <a:noFill/>
          </a:ln>
        </p:spPr>
      </p:sp>
      <p:sp>
        <p:nvSpPr>
          <p:cNvPr id="139" name="Google Shape;139;p27"/>
          <p:cNvSpPr>
            <a:spLocks noGrp="1"/>
          </p:cNvSpPr>
          <p:nvPr>
            <p:ph type="pic" idx="9"/>
          </p:nvPr>
        </p:nvSpPr>
        <p:spPr>
          <a:xfrm>
            <a:off x="-395483" y="1993477"/>
            <a:ext cx="1550247" cy="1550247"/>
          </a:xfrm>
          <a:prstGeom prst="rect">
            <a:avLst/>
          </a:prstGeom>
          <a:noFill/>
          <a:ln>
            <a:noFill/>
          </a:ln>
        </p:spPr>
      </p:sp>
      <p:sp>
        <p:nvSpPr>
          <p:cNvPr id="140" name="Google Shape;140;p27"/>
          <p:cNvSpPr>
            <a:spLocks noGrp="1"/>
          </p:cNvSpPr>
          <p:nvPr>
            <p:ph type="pic" idx="13"/>
          </p:nvPr>
        </p:nvSpPr>
        <p:spPr>
          <a:xfrm>
            <a:off x="1606036" y="1993476"/>
            <a:ext cx="1550247" cy="1550247"/>
          </a:xfrm>
          <a:prstGeom prst="rect">
            <a:avLst/>
          </a:prstGeom>
          <a:noFill/>
          <a:ln>
            <a:noFill/>
          </a:ln>
        </p:spPr>
      </p:sp>
      <p:sp>
        <p:nvSpPr>
          <p:cNvPr id="141" name="Google Shape;141;p27"/>
          <p:cNvSpPr>
            <a:spLocks noGrp="1"/>
          </p:cNvSpPr>
          <p:nvPr>
            <p:ph type="pic" idx="14"/>
          </p:nvPr>
        </p:nvSpPr>
        <p:spPr>
          <a:xfrm>
            <a:off x="7610596" y="1993476"/>
            <a:ext cx="1550247" cy="1550247"/>
          </a:xfrm>
          <a:prstGeom prst="rect">
            <a:avLst/>
          </a:prstGeom>
          <a:noFill/>
          <a:ln>
            <a:noFill/>
          </a:ln>
        </p:spPr>
      </p:sp>
      <p:sp>
        <p:nvSpPr>
          <p:cNvPr id="142" name="Google Shape;142;p27"/>
          <p:cNvSpPr>
            <a:spLocks noGrp="1"/>
          </p:cNvSpPr>
          <p:nvPr>
            <p:ph type="pic" idx="15"/>
          </p:nvPr>
        </p:nvSpPr>
        <p:spPr>
          <a:xfrm>
            <a:off x="9612117" y="1993477"/>
            <a:ext cx="1550247" cy="1550247"/>
          </a:xfrm>
          <a:prstGeom prst="rect">
            <a:avLst/>
          </a:prstGeom>
          <a:noFill/>
          <a:ln>
            <a:noFill/>
          </a:ln>
        </p:spPr>
      </p:sp>
      <p:sp>
        <p:nvSpPr>
          <p:cNvPr id="143" name="Google Shape;143;p27"/>
          <p:cNvSpPr>
            <a:spLocks noGrp="1"/>
          </p:cNvSpPr>
          <p:nvPr>
            <p:ph type="pic" idx="16"/>
          </p:nvPr>
        </p:nvSpPr>
        <p:spPr>
          <a:xfrm>
            <a:off x="11585907" y="1993476"/>
            <a:ext cx="1550247" cy="1550247"/>
          </a:xfrm>
          <a:prstGeom prst="rect">
            <a:avLst/>
          </a:prstGeom>
          <a:noFill/>
          <a:ln>
            <a:noFill/>
          </a:ln>
        </p:spPr>
      </p:sp>
      <p:sp>
        <p:nvSpPr>
          <p:cNvPr id="144" name="Google Shape;144;p27"/>
          <p:cNvSpPr>
            <a:spLocks noGrp="1"/>
          </p:cNvSpPr>
          <p:nvPr>
            <p:ph type="pic" idx="17"/>
          </p:nvPr>
        </p:nvSpPr>
        <p:spPr>
          <a:xfrm>
            <a:off x="633217" y="3796877"/>
            <a:ext cx="1550247" cy="1550247"/>
          </a:xfrm>
          <a:prstGeom prst="rect">
            <a:avLst/>
          </a:prstGeom>
          <a:noFill/>
          <a:ln>
            <a:noFill/>
          </a:ln>
        </p:spPr>
      </p:sp>
      <p:sp>
        <p:nvSpPr>
          <p:cNvPr id="145" name="Google Shape;145;p27"/>
          <p:cNvSpPr>
            <a:spLocks noGrp="1"/>
          </p:cNvSpPr>
          <p:nvPr>
            <p:ph type="pic" idx="18"/>
          </p:nvPr>
        </p:nvSpPr>
        <p:spPr>
          <a:xfrm>
            <a:off x="2755109" y="3796877"/>
            <a:ext cx="1550247" cy="1550247"/>
          </a:xfrm>
          <a:prstGeom prst="rect">
            <a:avLst/>
          </a:prstGeom>
          <a:noFill/>
          <a:ln>
            <a:noFill/>
          </a:ln>
        </p:spPr>
      </p:sp>
      <p:sp>
        <p:nvSpPr>
          <p:cNvPr id="146" name="Google Shape;146;p27"/>
          <p:cNvSpPr>
            <a:spLocks noGrp="1"/>
          </p:cNvSpPr>
          <p:nvPr>
            <p:ph type="pic" idx="19"/>
          </p:nvPr>
        </p:nvSpPr>
        <p:spPr>
          <a:xfrm>
            <a:off x="4957314" y="3796876"/>
            <a:ext cx="1550247" cy="1550247"/>
          </a:xfrm>
          <a:prstGeom prst="rect">
            <a:avLst/>
          </a:prstGeom>
          <a:noFill/>
          <a:ln>
            <a:noFill/>
          </a:ln>
        </p:spPr>
      </p:sp>
      <p:sp>
        <p:nvSpPr>
          <p:cNvPr id="147" name="Google Shape;147;p27"/>
          <p:cNvSpPr>
            <a:spLocks noGrp="1"/>
          </p:cNvSpPr>
          <p:nvPr>
            <p:ph type="pic" idx="20"/>
          </p:nvPr>
        </p:nvSpPr>
        <p:spPr>
          <a:xfrm>
            <a:off x="6998893" y="3796877"/>
            <a:ext cx="1550247" cy="1550247"/>
          </a:xfrm>
          <a:prstGeom prst="rect">
            <a:avLst/>
          </a:prstGeom>
          <a:noFill/>
          <a:ln>
            <a:noFill/>
          </a:ln>
        </p:spPr>
      </p:sp>
      <p:sp>
        <p:nvSpPr>
          <p:cNvPr id="148" name="Google Shape;148;p27"/>
          <p:cNvSpPr>
            <a:spLocks noGrp="1"/>
          </p:cNvSpPr>
          <p:nvPr>
            <p:ph type="pic" idx="21"/>
          </p:nvPr>
        </p:nvSpPr>
        <p:spPr>
          <a:xfrm>
            <a:off x="9120784" y="3796877"/>
            <a:ext cx="1550247" cy="1550247"/>
          </a:xfrm>
          <a:prstGeom prst="rect">
            <a:avLst/>
          </a:prstGeom>
          <a:noFill/>
          <a:ln>
            <a:noFill/>
          </a:ln>
        </p:spPr>
      </p:sp>
      <p:sp>
        <p:nvSpPr>
          <p:cNvPr id="149" name="Google Shape;149;p27"/>
          <p:cNvSpPr>
            <a:spLocks noGrp="1"/>
          </p:cNvSpPr>
          <p:nvPr>
            <p:ph type="pic" idx="22"/>
          </p:nvPr>
        </p:nvSpPr>
        <p:spPr>
          <a:xfrm>
            <a:off x="11242674" y="3796877"/>
            <a:ext cx="1550247" cy="1550247"/>
          </a:xfrm>
          <a:prstGeom prst="rect">
            <a:avLst/>
          </a:prstGeom>
          <a:noFill/>
          <a:ln>
            <a:noFill/>
          </a:ln>
        </p:spPr>
      </p:sp>
      <p:sp>
        <p:nvSpPr>
          <p:cNvPr id="150" name="Google Shape;150;p27"/>
          <p:cNvSpPr>
            <a:spLocks noGrp="1"/>
          </p:cNvSpPr>
          <p:nvPr>
            <p:ph type="pic" idx="23"/>
          </p:nvPr>
        </p:nvSpPr>
        <p:spPr>
          <a:xfrm>
            <a:off x="10239140" y="5600276"/>
            <a:ext cx="1550247" cy="1550247"/>
          </a:xfrm>
          <a:prstGeom prst="rect">
            <a:avLst/>
          </a:prstGeom>
          <a:noFill/>
          <a:ln>
            <a:noFill/>
          </a:ln>
        </p:spPr>
      </p:sp>
      <p:sp>
        <p:nvSpPr>
          <p:cNvPr id="151" name="Google Shape;151;p27"/>
          <p:cNvSpPr>
            <a:spLocks noGrp="1"/>
          </p:cNvSpPr>
          <p:nvPr>
            <p:ph type="pic" idx="24"/>
          </p:nvPr>
        </p:nvSpPr>
        <p:spPr>
          <a:xfrm>
            <a:off x="8117249" y="5600276"/>
            <a:ext cx="1550247" cy="1550247"/>
          </a:xfrm>
          <a:prstGeom prst="rect">
            <a:avLst/>
          </a:prstGeom>
          <a:noFill/>
          <a:ln>
            <a:noFill/>
          </a:ln>
        </p:spPr>
      </p:sp>
      <p:sp>
        <p:nvSpPr>
          <p:cNvPr id="152" name="Google Shape;152;p27"/>
          <p:cNvSpPr>
            <a:spLocks noGrp="1"/>
          </p:cNvSpPr>
          <p:nvPr>
            <p:ph type="pic" idx="25"/>
          </p:nvPr>
        </p:nvSpPr>
        <p:spPr>
          <a:xfrm>
            <a:off x="5995356" y="5600277"/>
            <a:ext cx="1550247" cy="1550247"/>
          </a:xfrm>
          <a:prstGeom prst="rect">
            <a:avLst/>
          </a:prstGeom>
          <a:noFill/>
          <a:ln>
            <a:noFill/>
          </a:ln>
        </p:spPr>
      </p:sp>
      <p:sp>
        <p:nvSpPr>
          <p:cNvPr id="153" name="Google Shape;153;p27"/>
          <p:cNvSpPr>
            <a:spLocks noGrp="1"/>
          </p:cNvSpPr>
          <p:nvPr>
            <p:ph type="pic" idx="26"/>
          </p:nvPr>
        </p:nvSpPr>
        <p:spPr>
          <a:xfrm>
            <a:off x="3873465" y="5600277"/>
            <a:ext cx="1550247" cy="1550247"/>
          </a:xfrm>
          <a:prstGeom prst="rect">
            <a:avLst/>
          </a:prstGeom>
          <a:noFill/>
          <a:ln>
            <a:noFill/>
          </a:ln>
        </p:spPr>
      </p:sp>
      <p:sp>
        <p:nvSpPr>
          <p:cNvPr id="154" name="Google Shape;154;p27"/>
          <p:cNvSpPr>
            <a:spLocks noGrp="1"/>
          </p:cNvSpPr>
          <p:nvPr>
            <p:ph type="pic" idx="27"/>
          </p:nvPr>
        </p:nvSpPr>
        <p:spPr>
          <a:xfrm>
            <a:off x="1751573" y="5600277"/>
            <a:ext cx="1550247" cy="1550247"/>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6_Blank">
  <p:cSld name="6_Blank">
    <p:spTree>
      <p:nvGrpSpPr>
        <p:cNvPr id="1" name="Shape 155"/>
        <p:cNvGrpSpPr/>
        <p:nvPr/>
      </p:nvGrpSpPr>
      <p:grpSpPr>
        <a:xfrm>
          <a:off x="0" y="0"/>
          <a:ext cx="0" cy="0"/>
          <a:chOff x="0" y="0"/>
          <a:chExt cx="0" cy="0"/>
        </a:xfrm>
      </p:grpSpPr>
      <p:sp>
        <p:nvSpPr>
          <p:cNvPr id="156" name="Google Shape;156;p30"/>
          <p:cNvSpPr>
            <a:spLocks noGrp="1"/>
          </p:cNvSpPr>
          <p:nvPr>
            <p:ph type="pic" idx="2"/>
          </p:nvPr>
        </p:nvSpPr>
        <p:spPr>
          <a:xfrm>
            <a:off x="1421800" y="-440902"/>
            <a:ext cx="3704802" cy="3704802"/>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7_Blank">
  <p:cSld name="7_Blank">
    <p:spTree>
      <p:nvGrpSpPr>
        <p:cNvPr id="1" name="Shape 157"/>
        <p:cNvGrpSpPr/>
        <p:nvPr/>
      </p:nvGrpSpPr>
      <p:grpSpPr>
        <a:xfrm>
          <a:off x="0" y="0"/>
          <a:ext cx="0" cy="0"/>
          <a:chOff x="0" y="0"/>
          <a:chExt cx="0" cy="0"/>
        </a:xfrm>
      </p:grpSpPr>
      <p:sp>
        <p:nvSpPr>
          <p:cNvPr id="158" name="Google Shape;158;p32"/>
          <p:cNvSpPr>
            <a:spLocks noGrp="1"/>
          </p:cNvSpPr>
          <p:nvPr>
            <p:ph type="pic" idx="2"/>
          </p:nvPr>
        </p:nvSpPr>
        <p:spPr>
          <a:xfrm>
            <a:off x="1348121" y="2014566"/>
            <a:ext cx="1518904" cy="1518904"/>
          </a:xfrm>
          <a:prstGeom prst="rect">
            <a:avLst/>
          </a:prstGeom>
          <a:noFill/>
          <a:ln>
            <a:noFill/>
          </a:ln>
        </p:spPr>
      </p:sp>
      <p:sp>
        <p:nvSpPr>
          <p:cNvPr id="159" name="Google Shape;159;p32"/>
          <p:cNvSpPr>
            <a:spLocks noGrp="1"/>
          </p:cNvSpPr>
          <p:nvPr>
            <p:ph type="pic" idx="3"/>
          </p:nvPr>
        </p:nvSpPr>
        <p:spPr>
          <a:xfrm>
            <a:off x="1348121" y="4472445"/>
            <a:ext cx="1518904" cy="1518904"/>
          </a:xfrm>
          <a:prstGeom prst="rect">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0"/>
        <p:cNvGrpSpPr/>
        <p:nvPr/>
      </p:nvGrpSpPr>
      <p:grpSpPr>
        <a:xfrm>
          <a:off x="0" y="0"/>
          <a:ext cx="0" cy="0"/>
          <a:chOff x="0" y="0"/>
          <a:chExt cx="0" cy="0"/>
        </a:xfrm>
      </p:grpSpPr>
      <p:sp>
        <p:nvSpPr>
          <p:cNvPr id="161" name="Google Shape;161;p4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2" name="Google Shape;162;p4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3" name="Google Shape;163;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3_Blank">
  <p:cSld name="3_Blank">
    <p:spTree>
      <p:nvGrpSpPr>
        <p:cNvPr id="1" name="Shape 164"/>
        <p:cNvGrpSpPr/>
        <p:nvPr/>
      </p:nvGrpSpPr>
      <p:grpSpPr>
        <a:xfrm>
          <a:off x="0" y="0"/>
          <a:ext cx="0" cy="0"/>
          <a:chOff x="0" y="0"/>
          <a:chExt cx="0" cy="0"/>
        </a:xfrm>
      </p:grpSpPr>
      <p:sp>
        <p:nvSpPr>
          <p:cNvPr id="165" name="Google Shape;165;p45"/>
          <p:cNvSpPr>
            <a:spLocks noGrp="1"/>
          </p:cNvSpPr>
          <p:nvPr>
            <p:ph type="pic" idx="2"/>
          </p:nvPr>
        </p:nvSpPr>
        <p:spPr>
          <a:xfrm>
            <a:off x="6931025" y="-596900"/>
            <a:ext cx="6322554" cy="5659094"/>
          </a:xfrm>
          <a:prstGeom prst="rect">
            <a:avLst/>
          </a:prstGeom>
          <a:noFill/>
          <a:ln>
            <a:no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166"/>
        <p:cNvGrpSpPr/>
        <p:nvPr/>
      </p:nvGrpSpPr>
      <p:grpSpPr>
        <a:xfrm>
          <a:off x="0" y="0"/>
          <a:ext cx="0" cy="0"/>
          <a:chOff x="0" y="0"/>
          <a:chExt cx="0" cy="0"/>
        </a:xfrm>
      </p:grpSpPr>
      <p:sp>
        <p:nvSpPr>
          <p:cNvPr id="167" name="Google Shape;167;p46"/>
          <p:cNvSpPr>
            <a:spLocks noGrp="1"/>
          </p:cNvSpPr>
          <p:nvPr>
            <p:ph type="pic" idx="2"/>
          </p:nvPr>
        </p:nvSpPr>
        <p:spPr>
          <a:xfrm>
            <a:off x="1352345" y="910542"/>
            <a:ext cx="3219270" cy="5035550"/>
          </a:xfrm>
          <a:prstGeom prst="rect">
            <a:avLst/>
          </a:prstGeom>
          <a:no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7"/>
                                        </p:tgtEl>
                                        <p:attrNameLst>
                                          <p:attrName>style.visibility</p:attrName>
                                        </p:attrNameLst>
                                      </p:cBhvr>
                                      <p:to>
                                        <p:strVal val="visible"/>
                                      </p:to>
                                    </p:set>
                                    <p:animEffect transition="in" filter="fade">
                                      <p:cBhvr>
                                        <p:cTn id="7" dur="1000"/>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168"/>
        <p:cNvGrpSpPr/>
        <p:nvPr/>
      </p:nvGrpSpPr>
      <p:grpSpPr>
        <a:xfrm>
          <a:off x="0" y="0"/>
          <a:ext cx="0" cy="0"/>
          <a:chOff x="0" y="0"/>
          <a:chExt cx="0" cy="0"/>
        </a:xfrm>
      </p:grpSpPr>
      <p:sp>
        <p:nvSpPr>
          <p:cNvPr id="169" name="Google Shape;169;p47"/>
          <p:cNvSpPr>
            <a:spLocks noGrp="1"/>
          </p:cNvSpPr>
          <p:nvPr>
            <p:ph type="pic" idx="2"/>
          </p:nvPr>
        </p:nvSpPr>
        <p:spPr>
          <a:xfrm>
            <a:off x="1491826" y="2722921"/>
            <a:ext cx="1550247" cy="1550247"/>
          </a:xfrm>
          <a:prstGeom prst="rect">
            <a:avLst/>
          </a:prstGeom>
          <a:noFill/>
          <a:ln>
            <a:noFill/>
          </a:ln>
        </p:spPr>
      </p:sp>
      <p:sp>
        <p:nvSpPr>
          <p:cNvPr id="170" name="Google Shape;170;p47"/>
          <p:cNvSpPr>
            <a:spLocks noGrp="1"/>
          </p:cNvSpPr>
          <p:nvPr>
            <p:ph type="pic" idx="3"/>
          </p:nvPr>
        </p:nvSpPr>
        <p:spPr>
          <a:xfrm>
            <a:off x="4046644" y="2722921"/>
            <a:ext cx="1550247" cy="1550247"/>
          </a:xfrm>
          <a:prstGeom prst="rect">
            <a:avLst/>
          </a:prstGeom>
          <a:noFill/>
          <a:ln>
            <a:noFill/>
          </a:ln>
        </p:spPr>
      </p:sp>
      <p:sp>
        <p:nvSpPr>
          <p:cNvPr id="171" name="Google Shape;171;p47"/>
          <p:cNvSpPr>
            <a:spLocks noGrp="1"/>
          </p:cNvSpPr>
          <p:nvPr>
            <p:ph type="pic" idx="4"/>
          </p:nvPr>
        </p:nvSpPr>
        <p:spPr>
          <a:xfrm>
            <a:off x="6595110" y="2722920"/>
            <a:ext cx="1550247" cy="1550247"/>
          </a:xfrm>
          <a:prstGeom prst="rect">
            <a:avLst/>
          </a:prstGeom>
          <a:noFill/>
          <a:ln>
            <a:noFill/>
          </a:ln>
        </p:spPr>
      </p:sp>
      <p:sp>
        <p:nvSpPr>
          <p:cNvPr id="172" name="Google Shape;172;p47"/>
          <p:cNvSpPr>
            <a:spLocks noGrp="1"/>
          </p:cNvSpPr>
          <p:nvPr>
            <p:ph type="pic" idx="5"/>
          </p:nvPr>
        </p:nvSpPr>
        <p:spPr>
          <a:xfrm>
            <a:off x="9143576" y="2722920"/>
            <a:ext cx="1550247" cy="1550247"/>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3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3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3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3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3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3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3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4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40"/>
          <p:cNvSpPr>
            <a:spLocks noGrp="1"/>
          </p:cNvSpPr>
          <p:nvPr>
            <p:ph type="pic" idx="2"/>
          </p:nvPr>
        </p:nvSpPr>
        <p:spPr>
          <a:xfrm>
            <a:off x="5183188" y="987425"/>
            <a:ext cx="6172200" cy="4873625"/>
          </a:xfrm>
          <a:prstGeom prst="rect">
            <a:avLst/>
          </a:prstGeom>
          <a:noFill/>
          <a:ln>
            <a:noFill/>
          </a:ln>
        </p:spPr>
      </p:sp>
      <p:sp>
        <p:nvSpPr>
          <p:cNvPr id="64" name="Google Shape;64;p4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4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4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4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image" Target="../media/image1.jpg"/><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10" Type="http://schemas.openxmlformats.org/officeDocument/2006/relationships/image" Target="../media/image1.jpg"/><Relationship Id="rId4" Type="http://schemas.openxmlformats.org/officeDocument/2006/relationships/slideLayout" Target="../slideLayouts/slideLayout23.xml"/><Relationship Id="rId9"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10860"/>
        </a:solidFill>
        <a:effectLst/>
      </p:bgPr>
    </p:bg>
    <p:spTree>
      <p:nvGrpSpPr>
        <p:cNvPr id="1" name="Shape 80"/>
        <p:cNvGrpSpPr/>
        <p:nvPr/>
      </p:nvGrpSpPr>
      <p:grpSpPr>
        <a:xfrm>
          <a:off x="0" y="0"/>
          <a:ext cx="0" cy="0"/>
          <a:chOff x="0" y="0"/>
          <a:chExt cx="0" cy="0"/>
        </a:xfrm>
      </p:grpSpPr>
      <p:sp>
        <p:nvSpPr>
          <p:cNvPr id="81" name="Google Shape;81;p20"/>
          <p:cNvSpPr/>
          <p:nvPr/>
        </p:nvSpPr>
        <p:spPr>
          <a:xfrm>
            <a:off x="-952500" y="-1943099"/>
            <a:ext cx="5009393" cy="5501768"/>
          </a:xfrm>
          <a:prstGeom prst="ellipse">
            <a:avLst/>
          </a:prstGeom>
          <a:solidFill>
            <a:srgbClr val="03358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2" name="Google Shape;82;p20"/>
          <p:cNvSpPr/>
          <p:nvPr/>
        </p:nvSpPr>
        <p:spPr>
          <a:xfrm>
            <a:off x="601618" y="2870201"/>
            <a:ext cx="1901155" cy="2088020"/>
          </a:xfrm>
          <a:prstGeom prst="ellipse">
            <a:avLst/>
          </a:prstGeom>
          <a:solidFill>
            <a:srgbClr val="03358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3" name="Google Shape;83;p20"/>
          <p:cNvSpPr/>
          <p:nvPr/>
        </p:nvSpPr>
        <p:spPr>
          <a:xfrm>
            <a:off x="3340100" y="342755"/>
            <a:ext cx="1901155" cy="2088020"/>
          </a:xfrm>
          <a:prstGeom prst="ellipse">
            <a:avLst/>
          </a:prstGeom>
          <a:solidFill>
            <a:srgbClr val="03358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84" name="Google Shape;84;p20" descr="Walt Disney Logo Art iPad Air Wallpapers Free Download"/>
          <p:cNvPicPr preferRelativeResize="0"/>
          <p:nvPr/>
        </p:nvPicPr>
        <p:blipFill rotWithShape="1">
          <a:blip r:embed="rId10">
            <a:alphaModFix/>
          </a:blip>
          <a:srcRect/>
          <a:stretch/>
        </p:blipFill>
        <p:spPr>
          <a:xfrm>
            <a:off x="10937607" y="5722070"/>
            <a:ext cx="1135930" cy="1135930"/>
          </a:xfrm>
          <a:prstGeom prst="rect">
            <a:avLst/>
          </a:prstGeom>
          <a:solidFill>
            <a:srgbClr val="010860"/>
          </a:solidFill>
          <a:ln>
            <a:noFill/>
          </a:ln>
        </p:spPr>
      </p:pic>
      <p:grpSp>
        <p:nvGrpSpPr>
          <p:cNvPr id="85" name="Google Shape;85;p20"/>
          <p:cNvGrpSpPr/>
          <p:nvPr/>
        </p:nvGrpSpPr>
        <p:grpSpPr>
          <a:xfrm>
            <a:off x="-596900" y="-1028700"/>
            <a:ext cx="5537200" cy="5499101"/>
            <a:chOff x="-596900" y="-1028700"/>
            <a:chExt cx="5537200" cy="5499101"/>
          </a:xfrm>
        </p:grpSpPr>
        <p:sp>
          <p:nvSpPr>
            <p:cNvPr id="86" name="Google Shape;86;p20"/>
            <p:cNvSpPr/>
            <p:nvPr/>
          </p:nvSpPr>
          <p:spPr>
            <a:xfrm>
              <a:off x="-596900" y="-1028700"/>
              <a:ext cx="4216400" cy="4216400"/>
            </a:xfrm>
            <a:prstGeom prst="ellipse">
              <a:avLst/>
            </a:prstGeom>
            <a:solidFill>
              <a:srgbClr val="0004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7" name="Google Shape;87;p20"/>
            <p:cNvSpPr/>
            <p:nvPr/>
          </p:nvSpPr>
          <p:spPr>
            <a:xfrm>
              <a:off x="736600" y="2870201"/>
              <a:ext cx="1600200" cy="1600200"/>
            </a:xfrm>
            <a:prstGeom prst="ellipse">
              <a:avLst/>
            </a:prstGeom>
            <a:solidFill>
              <a:srgbClr val="0004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8" name="Google Shape;88;p20"/>
            <p:cNvSpPr/>
            <p:nvPr/>
          </p:nvSpPr>
          <p:spPr>
            <a:xfrm>
              <a:off x="3340100" y="482601"/>
              <a:ext cx="1600200" cy="1600200"/>
            </a:xfrm>
            <a:prstGeom prst="ellipse">
              <a:avLst/>
            </a:prstGeom>
            <a:solidFill>
              <a:srgbClr val="0004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010860"/>
        </a:solidFill>
        <a:effectLst/>
      </p:bgPr>
    </p:bg>
    <p:spTree>
      <p:nvGrpSpPr>
        <p:cNvPr id="1" name="Shape 118"/>
        <p:cNvGrpSpPr/>
        <p:nvPr/>
      </p:nvGrpSpPr>
      <p:grpSpPr>
        <a:xfrm>
          <a:off x="0" y="0"/>
          <a:ext cx="0" cy="0"/>
          <a:chOff x="0" y="0"/>
          <a:chExt cx="0" cy="0"/>
        </a:xfrm>
      </p:grpSpPr>
      <p:pic>
        <p:nvPicPr>
          <p:cNvPr id="119" name="Google Shape;119;p23" descr="Walt Disney Logo Art iPad Air Wallpapers Free Download"/>
          <p:cNvPicPr preferRelativeResize="0"/>
          <p:nvPr/>
        </p:nvPicPr>
        <p:blipFill rotWithShape="1">
          <a:blip r:embed="rId10">
            <a:alphaModFix/>
          </a:blip>
          <a:srcRect/>
          <a:stretch/>
        </p:blipFill>
        <p:spPr>
          <a:xfrm>
            <a:off x="129907" y="5722070"/>
            <a:ext cx="1135930" cy="1135930"/>
          </a:xfrm>
          <a:prstGeom prst="rect">
            <a:avLst/>
          </a:prstGeom>
          <a:solidFill>
            <a:srgbClr val="010860"/>
          </a:solidFill>
          <a:ln>
            <a:noFill/>
          </a:ln>
        </p:spPr>
      </p:pic>
      <p:grpSp>
        <p:nvGrpSpPr>
          <p:cNvPr id="120" name="Google Shape;120;p23"/>
          <p:cNvGrpSpPr/>
          <p:nvPr/>
        </p:nvGrpSpPr>
        <p:grpSpPr>
          <a:xfrm flipH="1">
            <a:off x="7277100" y="-1943099"/>
            <a:ext cx="6193755" cy="6901320"/>
            <a:chOff x="-952500" y="-1943099"/>
            <a:chExt cx="6193755" cy="6901320"/>
          </a:xfrm>
        </p:grpSpPr>
        <p:grpSp>
          <p:nvGrpSpPr>
            <p:cNvPr id="121" name="Google Shape;121;p23"/>
            <p:cNvGrpSpPr/>
            <p:nvPr/>
          </p:nvGrpSpPr>
          <p:grpSpPr>
            <a:xfrm>
              <a:off x="-952500" y="-1943099"/>
              <a:ext cx="6193755" cy="6901320"/>
              <a:chOff x="-952500" y="-1943099"/>
              <a:chExt cx="6193755" cy="6901320"/>
            </a:xfrm>
          </p:grpSpPr>
          <p:sp>
            <p:nvSpPr>
              <p:cNvPr id="122" name="Google Shape;122;p23"/>
              <p:cNvSpPr/>
              <p:nvPr/>
            </p:nvSpPr>
            <p:spPr>
              <a:xfrm>
                <a:off x="-952500" y="-1943099"/>
                <a:ext cx="5009393" cy="5501768"/>
              </a:xfrm>
              <a:prstGeom prst="ellipse">
                <a:avLst/>
              </a:prstGeom>
              <a:solidFill>
                <a:srgbClr val="03358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3" name="Google Shape;123;p23"/>
              <p:cNvSpPr/>
              <p:nvPr/>
            </p:nvSpPr>
            <p:spPr>
              <a:xfrm>
                <a:off x="601618" y="2870201"/>
                <a:ext cx="1901155" cy="2088020"/>
              </a:xfrm>
              <a:prstGeom prst="ellipse">
                <a:avLst/>
              </a:prstGeom>
              <a:solidFill>
                <a:srgbClr val="03358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4" name="Google Shape;124;p23"/>
              <p:cNvSpPr/>
              <p:nvPr/>
            </p:nvSpPr>
            <p:spPr>
              <a:xfrm>
                <a:off x="3340100" y="342755"/>
                <a:ext cx="1901155" cy="2088020"/>
              </a:xfrm>
              <a:prstGeom prst="ellipse">
                <a:avLst/>
              </a:prstGeom>
              <a:solidFill>
                <a:srgbClr val="03358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125" name="Google Shape;125;p23"/>
            <p:cNvGrpSpPr/>
            <p:nvPr/>
          </p:nvGrpSpPr>
          <p:grpSpPr>
            <a:xfrm>
              <a:off x="-596900" y="-1028700"/>
              <a:ext cx="5537200" cy="5499101"/>
              <a:chOff x="-596900" y="-1028700"/>
              <a:chExt cx="5537200" cy="5499101"/>
            </a:xfrm>
          </p:grpSpPr>
          <p:sp>
            <p:nvSpPr>
              <p:cNvPr id="126" name="Google Shape;126;p23"/>
              <p:cNvSpPr/>
              <p:nvPr/>
            </p:nvSpPr>
            <p:spPr>
              <a:xfrm>
                <a:off x="-596900" y="-1028700"/>
                <a:ext cx="4216400" cy="4216400"/>
              </a:xfrm>
              <a:prstGeom prst="ellipse">
                <a:avLst/>
              </a:prstGeom>
              <a:solidFill>
                <a:srgbClr val="0004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7" name="Google Shape;127;p23"/>
              <p:cNvSpPr/>
              <p:nvPr/>
            </p:nvSpPr>
            <p:spPr>
              <a:xfrm>
                <a:off x="736600" y="2870201"/>
                <a:ext cx="1600200" cy="1600200"/>
              </a:xfrm>
              <a:prstGeom prst="ellipse">
                <a:avLst/>
              </a:prstGeom>
              <a:solidFill>
                <a:srgbClr val="0004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8" name="Google Shape;128;p23"/>
              <p:cNvSpPr/>
              <p:nvPr/>
            </p:nvSpPr>
            <p:spPr>
              <a:xfrm>
                <a:off x="3340100" y="482601"/>
                <a:ext cx="1600200" cy="1600200"/>
              </a:xfrm>
              <a:prstGeom prst="ellipse">
                <a:avLst/>
              </a:prstGeom>
              <a:solidFill>
                <a:srgbClr val="00043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14.xml"/><Relationship Id="rId6" Type="http://schemas.openxmlformats.org/officeDocument/2006/relationships/image" Target="../media/image15.jpg"/><Relationship Id="rId5" Type="http://schemas.openxmlformats.org/officeDocument/2006/relationships/image" Target="../media/image14.jpg"/><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17.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6"/>
        <p:cNvGrpSpPr/>
        <p:nvPr/>
      </p:nvGrpSpPr>
      <p:grpSpPr>
        <a:xfrm>
          <a:off x="0" y="0"/>
          <a:ext cx="0" cy="0"/>
          <a:chOff x="0" y="0"/>
          <a:chExt cx="0" cy="0"/>
        </a:xfrm>
      </p:grpSpPr>
      <p:pic>
        <p:nvPicPr>
          <p:cNvPr id="177" name="Google Shape;177;p1" descr="A picture containing worm, blue, dark&#10;&#10;Description automatically generated"/>
          <p:cNvPicPr preferRelativeResize="0"/>
          <p:nvPr/>
        </p:nvPicPr>
        <p:blipFill rotWithShape="1">
          <a:blip r:embed="rId4">
            <a:alphaModFix/>
          </a:blip>
          <a:srcRect/>
          <a:stretch/>
        </p:blipFill>
        <p:spPr>
          <a:xfrm>
            <a:off x="3192962" y="563380"/>
            <a:ext cx="5655763" cy="3561534"/>
          </a:xfrm>
          <a:prstGeom prst="rect">
            <a:avLst/>
          </a:prstGeom>
          <a:noFill/>
          <a:ln>
            <a:noFill/>
          </a:ln>
        </p:spPr>
      </p:pic>
      <p:pic>
        <p:nvPicPr>
          <p:cNvPr id="178" name="Google Shape;178;p1" descr="A castle lit up at night&#10;&#10;Description automatically generated"/>
          <p:cNvPicPr preferRelativeResize="0"/>
          <p:nvPr/>
        </p:nvPicPr>
        <p:blipFill rotWithShape="1">
          <a:blip r:embed="rId5">
            <a:alphaModFix/>
          </a:blip>
          <a:srcRect/>
          <a:stretch/>
        </p:blipFill>
        <p:spPr>
          <a:xfrm>
            <a:off x="3764467" y="247262"/>
            <a:ext cx="4681915" cy="4925675"/>
          </a:xfrm>
          <a:prstGeom prst="rect">
            <a:avLst/>
          </a:prstGeom>
          <a:noFill/>
          <a:ln>
            <a:noFill/>
          </a:ln>
        </p:spPr>
      </p:pic>
      <p:pic>
        <p:nvPicPr>
          <p:cNvPr id="179" name="Google Shape;179;p1" descr="A picture containing text, clipart&#10;&#10;Description automatically generated"/>
          <p:cNvPicPr preferRelativeResize="0"/>
          <p:nvPr/>
        </p:nvPicPr>
        <p:blipFill rotWithShape="1">
          <a:blip r:embed="rId6">
            <a:alphaModFix/>
          </a:blip>
          <a:srcRect/>
          <a:stretch/>
        </p:blipFill>
        <p:spPr>
          <a:xfrm>
            <a:off x="4168299" y="4471672"/>
            <a:ext cx="3874272" cy="1115403"/>
          </a:xfrm>
          <a:prstGeom prst="rect">
            <a:avLst/>
          </a:prstGeom>
          <a:noFill/>
          <a:ln>
            <a:noFill/>
          </a:ln>
          <a:effectLst>
            <a:outerShdw blurRad="88900" sx="102000" sy="102000" algn="ctr" rotWithShape="0">
              <a:srgbClr val="000000">
                <a:alpha val="80000"/>
              </a:srgbClr>
            </a:outerShdw>
          </a:effectLst>
        </p:spPr>
      </p:pic>
      <p:sp>
        <p:nvSpPr>
          <p:cNvPr id="180" name="Google Shape;180;p1"/>
          <p:cNvSpPr txBox="1"/>
          <p:nvPr/>
        </p:nvSpPr>
        <p:spPr>
          <a:xfrm>
            <a:off x="681135" y="71695"/>
            <a:ext cx="10758195"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IN" sz="3200" b="1" i="0" u="none" strike="noStrike" cap="none">
                <a:solidFill>
                  <a:schemeClr val="lt1"/>
                </a:solidFill>
                <a:latin typeface="Roboto Serif"/>
                <a:ea typeface="Roboto Serif"/>
                <a:cs typeface="Roboto Serif"/>
                <a:sym typeface="Roboto Serif"/>
              </a:rPr>
              <a:t>Are Action movies more successful for Disney?</a:t>
            </a:r>
            <a:endParaRPr/>
          </a:p>
        </p:txBody>
      </p:sp>
      <p:sp>
        <p:nvSpPr>
          <p:cNvPr id="181" name="Google Shape;181;p1"/>
          <p:cNvSpPr txBox="1"/>
          <p:nvPr/>
        </p:nvSpPr>
        <p:spPr>
          <a:xfrm>
            <a:off x="390875" y="4124925"/>
            <a:ext cx="3600900" cy="677100"/>
          </a:xfrm>
          <a:prstGeom prst="rect">
            <a:avLst/>
          </a:prstGeom>
          <a:noFill/>
          <a:ln>
            <a:noFill/>
          </a:ln>
        </p:spPr>
        <p:txBody>
          <a:bodyPr spcFirstLastPara="1" wrap="square" lIns="91425" tIns="91425" rIns="91425" bIns="91425" anchor="t" anchorCtr="0">
            <a:spAutoFit/>
          </a:bodyPr>
          <a:lstStyle/>
          <a:p>
            <a:pPr marL="457200" lvl="0" indent="0" algn="ctr" rtl="0">
              <a:lnSpc>
                <a:spcPct val="150000"/>
              </a:lnSpc>
              <a:spcBef>
                <a:spcPts val="0"/>
              </a:spcBef>
              <a:spcAft>
                <a:spcPts val="0"/>
              </a:spcAft>
              <a:buClr>
                <a:schemeClr val="dk1"/>
              </a:buClr>
              <a:buSzPts val="1100"/>
              <a:buFont typeface="Arial"/>
              <a:buNone/>
            </a:pPr>
            <a:endParaRPr sz="1200">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7"/>
                                        </p:tgtEl>
                                        <p:attrNameLst>
                                          <p:attrName>style.visibility</p:attrName>
                                        </p:attrNameLst>
                                      </p:cBhvr>
                                      <p:to>
                                        <p:strVal val="visible"/>
                                      </p:to>
                                    </p:set>
                                    <p:animEffect transition="in" filter="fade">
                                      <p:cBhvr>
                                        <p:cTn id="7" dur="1000"/>
                                        <p:tgtEl>
                                          <p:spTgt spid="177"/>
                                        </p:tgtEl>
                                      </p:cBhvr>
                                    </p:animEffect>
                                  </p:childTnLst>
                                </p:cTn>
                              </p:par>
                            </p:childTnLst>
                          </p:cTn>
                        </p:par>
                        <p:par>
                          <p:cTn id="8" fill="hold">
                            <p:stCondLst>
                              <p:cond delay="1000"/>
                            </p:stCondLst>
                            <p:childTnLst>
                              <p:par>
                                <p:cTn id="9" presetID="2" presetClass="entr" presetSubtype="4" fill="hold" nodeType="afterEffect">
                                  <p:stCondLst>
                                    <p:cond delay="0"/>
                                  </p:stCondLst>
                                  <p:childTnLst>
                                    <p:set>
                                      <p:cBhvr>
                                        <p:cTn id="10" dur="1" fill="hold">
                                          <p:stCondLst>
                                            <p:cond delay="0"/>
                                          </p:stCondLst>
                                        </p:cTn>
                                        <p:tgtEl>
                                          <p:spTgt spid="179"/>
                                        </p:tgtEl>
                                        <p:attrNameLst>
                                          <p:attrName>style.visibility</p:attrName>
                                        </p:attrNameLst>
                                      </p:cBhvr>
                                      <p:to>
                                        <p:strVal val="visible"/>
                                      </p:to>
                                    </p:set>
                                    <p:anim calcmode="lin" valueType="num">
                                      <p:cBhvr additive="base">
                                        <p:cTn id="11" dur="500"/>
                                        <p:tgtEl>
                                          <p:spTgt spid="179"/>
                                        </p:tgtEl>
                                        <p:attrNameLst>
                                          <p:attrName>ppt_y</p:attrName>
                                        </p:attrNameLst>
                                      </p:cBhvr>
                                      <p:tavLst>
                                        <p:tav tm="0">
                                          <p:val>
                                            <p:strVal val="#ppt_y+1"/>
                                          </p:val>
                                        </p:tav>
                                        <p:tav tm="100000">
                                          <p:val>
                                            <p:strVal val="#ppt_y"/>
                                          </p:val>
                                        </p:tav>
                                      </p:tavLst>
                                    </p:anim>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180"/>
                                        </p:tgtEl>
                                        <p:attrNameLst>
                                          <p:attrName>style.visibility</p:attrName>
                                        </p:attrNameLst>
                                      </p:cBhvr>
                                      <p:to>
                                        <p:strVal val="visible"/>
                                      </p:to>
                                    </p:set>
                                    <p:animEffect transition="in" filter="fade">
                                      <p:cBhvr>
                                        <p:cTn id="15" dur="50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pic>
        <p:nvPicPr>
          <p:cNvPr id="310" name="Google Shape;310;g1a08f6f344b_0_0"/>
          <p:cNvPicPr preferRelativeResize="0"/>
          <p:nvPr/>
        </p:nvPicPr>
        <p:blipFill>
          <a:blip r:embed="rId3">
            <a:alphaModFix/>
          </a:blip>
          <a:stretch>
            <a:fillRect/>
          </a:stretch>
        </p:blipFill>
        <p:spPr>
          <a:xfrm>
            <a:off x="331450" y="331450"/>
            <a:ext cx="11611849" cy="62758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g1a0629a665d_0_12"/>
          <p:cNvSpPr txBox="1"/>
          <p:nvPr/>
        </p:nvSpPr>
        <p:spPr>
          <a:xfrm>
            <a:off x="1542119" y="1432658"/>
            <a:ext cx="2786400" cy="307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pic>
        <p:nvPicPr>
          <p:cNvPr id="316" name="Google Shape;316;g1a0629a665d_0_12"/>
          <p:cNvPicPr preferRelativeResize="0"/>
          <p:nvPr/>
        </p:nvPicPr>
        <p:blipFill>
          <a:blip r:embed="rId3">
            <a:alphaModFix/>
          </a:blip>
          <a:stretch>
            <a:fillRect/>
          </a:stretch>
        </p:blipFill>
        <p:spPr>
          <a:xfrm>
            <a:off x="353225" y="0"/>
            <a:ext cx="5164226" cy="6504226"/>
          </a:xfrm>
          <a:prstGeom prst="rect">
            <a:avLst/>
          </a:prstGeom>
          <a:noFill/>
          <a:ln>
            <a:noFill/>
          </a:ln>
        </p:spPr>
      </p:pic>
      <p:sp>
        <p:nvSpPr>
          <p:cNvPr id="317" name="Google Shape;317;g1a0629a665d_0_12"/>
          <p:cNvSpPr txBox="1"/>
          <p:nvPr/>
        </p:nvSpPr>
        <p:spPr>
          <a:xfrm>
            <a:off x="6230250" y="473775"/>
            <a:ext cx="5543400" cy="3201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a:solidFill>
                  <a:schemeClr val="lt1"/>
                </a:solidFill>
              </a:rPr>
              <a:t>Here we use the inflation adjusted gross as the dependent variable, and the independent variables are all the genres apart from action.</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r>
              <a:rPr lang="en-IN">
                <a:solidFill>
                  <a:schemeClr val="lt1"/>
                </a:solidFill>
              </a:rPr>
              <a:t>The intercept value is the average that Action movies gross, and all the coefficient values indicate the difference between that genre and action. Seeing that these values are negative (apart from animation), we can conclude that Action movies gross second the highest on average, following Animation movies. </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r>
              <a:rPr lang="en-IN">
                <a:solidFill>
                  <a:schemeClr val="lt1"/>
                </a:solidFill>
              </a:rPr>
              <a:t>We see that the R^2 value of this model is low, we can see that genre alone is not an adequate predictor of inflation adjusted gross, and other variables may have an effect. We explore these as we go ahead. </a:t>
            </a:r>
            <a:endParaRPr>
              <a:solidFill>
                <a:schemeClr val="lt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15"/>
                                        </p:tgtEl>
                                        <p:attrNameLst>
                                          <p:attrName>style.visibility</p:attrName>
                                        </p:attrNameLst>
                                      </p:cBhvr>
                                      <p:to>
                                        <p:strVal val="visible"/>
                                      </p:to>
                                    </p:set>
                                    <p:anim calcmode="lin" valueType="num">
                                      <p:cBhvr additive="base">
                                        <p:cTn id="7" dur="500"/>
                                        <p:tgtEl>
                                          <p:spTgt spid="3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g17f7eb058cf_0_6"/>
          <p:cNvSpPr txBox="1"/>
          <p:nvPr/>
        </p:nvSpPr>
        <p:spPr>
          <a:xfrm>
            <a:off x="1542119" y="1432658"/>
            <a:ext cx="2786400" cy="307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sp>
        <p:nvSpPr>
          <p:cNvPr id="323" name="Google Shape;323;g17f7eb058cf_0_6"/>
          <p:cNvSpPr txBox="1"/>
          <p:nvPr/>
        </p:nvSpPr>
        <p:spPr>
          <a:xfrm>
            <a:off x="6096000" y="1432650"/>
            <a:ext cx="5543400" cy="255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a:solidFill>
                  <a:schemeClr val="lt1"/>
                </a:solidFill>
              </a:rPr>
              <a:t>Here we use the inflation adjusted gross as the dependent variable, and the independent variable is Action genre</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r>
              <a:rPr lang="en-IN">
                <a:solidFill>
                  <a:schemeClr val="lt1"/>
                </a:solidFill>
              </a:rPr>
              <a:t>If the movie is of Action genre, then it earns 36 million higher than non Action movies. This result is significant because of the low p-value (0.025)</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r>
              <a:rPr lang="en-IN">
                <a:solidFill>
                  <a:schemeClr val="lt1"/>
                </a:solidFill>
              </a:rPr>
              <a:t>We see that the R^2 value of this model is low, we can see that Action genre alone is not an adequate predictor of inflation adjusted gross, and other variables have an effect. We explore these as we go ahead. </a:t>
            </a:r>
            <a:endParaRPr>
              <a:solidFill>
                <a:schemeClr val="lt1"/>
              </a:solidFill>
            </a:endParaRPr>
          </a:p>
        </p:txBody>
      </p:sp>
      <p:pic>
        <p:nvPicPr>
          <p:cNvPr id="324" name="Google Shape;324;g17f7eb058cf_0_6"/>
          <p:cNvPicPr preferRelativeResize="0"/>
          <p:nvPr/>
        </p:nvPicPr>
        <p:blipFill>
          <a:blip r:embed="rId3">
            <a:alphaModFix/>
          </a:blip>
          <a:stretch>
            <a:fillRect/>
          </a:stretch>
        </p:blipFill>
        <p:spPr>
          <a:xfrm>
            <a:off x="0" y="598130"/>
            <a:ext cx="5587100" cy="446381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22"/>
                                        </p:tgtEl>
                                        <p:attrNameLst>
                                          <p:attrName>style.visibility</p:attrName>
                                        </p:attrNameLst>
                                      </p:cBhvr>
                                      <p:to>
                                        <p:strVal val="visible"/>
                                      </p:to>
                                    </p:set>
                                    <p:anim calcmode="lin" valueType="num">
                                      <p:cBhvr additive="base">
                                        <p:cTn id="7" dur="500"/>
                                        <p:tgtEl>
                                          <p:spTgt spid="3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g17f7eb058cf_0_18"/>
          <p:cNvSpPr txBox="1"/>
          <p:nvPr/>
        </p:nvSpPr>
        <p:spPr>
          <a:xfrm>
            <a:off x="1542119" y="1432658"/>
            <a:ext cx="2786400" cy="307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sp>
        <p:nvSpPr>
          <p:cNvPr id="330" name="Google Shape;330;g17f7eb058cf_0_18"/>
          <p:cNvSpPr txBox="1"/>
          <p:nvPr/>
        </p:nvSpPr>
        <p:spPr>
          <a:xfrm>
            <a:off x="6230250" y="1099700"/>
            <a:ext cx="5543400" cy="233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a:solidFill>
                  <a:schemeClr val="lt1"/>
                </a:solidFill>
              </a:rPr>
              <a:t>Here we use the inflation adjusted gross as the dependent variable, and the independent variables are Action genre, inflation adjusted budget, star rating, IMDB score.</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r>
              <a:rPr lang="en-IN">
                <a:solidFill>
                  <a:schemeClr val="lt1"/>
                </a:solidFill>
              </a:rPr>
              <a:t>Controlling for inflation adjusted budget, star rating and IMDB score, an Action movie earns 23 million more than non-Action movie. However, the p value is high which makes this conclusion insignificant. </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None/>
            </a:pPr>
            <a:endParaRPr>
              <a:solidFill>
                <a:schemeClr val="lt1"/>
              </a:solidFill>
            </a:endParaRPr>
          </a:p>
        </p:txBody>
      </p:sp>
      <p:pic>
        <p:nvPicPr>
          <p:cNvPr id="331" name="Google Shape;331;g17f7eb058cf_0_18"/>
          <p:cNvPicPr preferRelativeResize="0"/>
          <p:nvPr/>
        </p:nvPicPr>
        <p:blipFill>
          <a:blip r:embed="rId3">
            <a:alphaModFix/>
          </a:blip>
          <a:stretch>
            <a:fillRect/>
          </a:stretch>
        </p:blipFill>
        <p:spPr>
          <a:xfrm>
            <a:off x="0" y="528200"/>
            <a:ext cx="5739499" cy="462890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29"/>
                                        </p:tgtEl>
                                        <p:attrNameLst>
                                          <p:attrName>style.visibility</p:attrName>
                                        </p:attrNameLst>
                                      </p:cBhvr>
                                      <p:to>
                                        <p:strVal val="visible"/>
                                      </p:to>
                                    </p:set>
                                    <p:anim calcmode="lin" valueType="num">
                                      <p:cBhvr additive="base">
                                        <p:cTn id="7" dur="500"/>
                                        <p:tgtEl>
                                          <p:spTgt spid="3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g17f7eb058cf_0_12"/>
          <p:cNvSpPr txBox="1"/>
          <p:nvPr/>
        </p:nvSpPr>
        <p:spPr>
          <a:xfrm>
            <a:off x="1542119" y="1432658"/>
            <a:ext cx="2786400" cy="307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sp>
        <p:nvSpPr>
          <p:cNvPr id="337" name="Google Shape;337;g17f7eb058cf_0_12"/>
          <p:cNvSpPr txBox="1"/>
          <p:nvPr/>
        </p:nvSpPr>
        <p:spPr>
          <a:xfrm>
            <a:off x="6216650" y="1194950"/>
            <a:ext cx="5543400" cy="212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dirty="0">
                <a:solidFill>
                  <a:schemeClr val="lt1"/>
                </a:solidFill>
              </a:rPr>
              <a:t>Here we use the inflation adjusted gross as the dependent variable, and the independent variables are Action genre, inflation adjusted budget, star rating, IMDB score, interacted variable (star rating and action), interacted term (IMDB score and action).</a:t>
            </a:r>
            <a:endParaRPr dirty="0">
              <a:solidFill>
                <a:schemeClr val="lt1"/>
              </a:solidFill>
            </a:endParaRPr>
          </a:p>
          <a:p>
            <a:pPr marL="0" lvl="0" indent="0" algn="l" rtl="0">
              <a:spcBef>
                <a:spcPts val="0"/>
              </a:spcBef>
              <a:spcAft>
                <a:spcPts val="0"/>
              </a:spcAft>
              <a:buNone/>
            </a:pPr>
            <a:endParaRPr dirty="0">
              <a:solidFill>
                <a:schemeClr val="lt1"/>
              </a:solidFill>
            </a:endParaRPr>
          </a:p>
          <a:p>
            <a:pPr marL="0" lvl="0" indent="0" algn="l" rtl="0">
              <a:spcBef>
                <a:spcPts val="0"/>
              </a:spcBef>
              <a:spcAft>
                <a:spcPts val="0"/>
              </a:spcAft>
              <a:buNone/>
            </a:pPr>
            <a:r>
              <a:rPr lang="en-IN" dirty="0">
                <a:solidFill>
                  <a:schemeClr val="lt1"/>
                </a:solidFill>
              </a:rPr>
              <a:t>The addition of interaction terms improves the significance of Action genre and increases the </a:t>
            </a:r>
            <a:r>
              <a:rPr lang="en-IN" dirty="0" err="1">
                <a:solidFill>
                  <a:schemeClr val="lt1"/>
                </a:solidFill>
              </a:rPr>
              <a:t>explainability</a:t>
            </a:r>
            <a:r>
              <a:rPr lang="en-IN" dirty="0">
                <a:solidFill>
                  <a:schemeClr val="lt1"/>
                </a:solidFill>
              </a:rPr>
              <a:t> of variation of inflation adjusted gross revenue </a:t>
            </a:r>
            <a:endParaRPr dirty="0">
              <a:solidFill>
                <a:schemeClr val="lt1"/>
              </a:solidFill>
            </a:endParaRPr>
          </a:p>
          <a:p>
            <a:pPr marL="0" lvl="0" indent="0" algn="l" rtl="0">
              <a:spcBef>
                <a:spcPts val="0"/>
              </a:spcBef>
              <a:spcAft>
                <a:spcPts val="0"/>
              </a:spcAft>
              <a:buNone/>
            </a:pPr>
            <a:endParaRPr dirty="0">
              <a:solidFill>
                <a:schemeClr val="lt1"/>
              </a:solidFill>
            </a:endParaRPr>
          </a:p>
        </p:txBody>
      </p:sp>
      <p:pic>
        <p:nvPicPr>
          <p:cNvPr id="338" name="Google Shape;338;g17f7eb058cf_0_12"/>
          <p:cNvPicPr preferRelativeResize="0"/>
          <p:nvPr/>
        </p:nvPicPr>
        <p:blipFill>
          <a:blip r:embed="rId3">
            <a:alphaModFix/>
          </a:blip>
          <a:stretch>
            <a:fillRect/>
          </a:stretch>
        </p:blipFill>
        <p:spPr>
          <a:xfrm>
            <a:off x="57600" y="559358"/>
            <a:ext cx="5755443" cy="481274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36"/>
                                        </p:tgtEl>
                                        <p:attrNameLst>
                                          <p:attrName>style.visibility</p:attrName>
                                        </p:attrNameLst>
                                      </p:cBhvr>
                                      <p:to>
                                        <p:strVal val="visible"/>
                                      </p:to>
                                    </p:set>
                                    <p:anim calcmode="lin" valueType="num">
                                      <p:cBhvr additive="base">
                                        <p:cTn id="7" dur="500"/>
                                        <p:tgtEl>
                                          <p:spTgt spid="3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13"/>
          <p:cNvSpPr txBox="1"/>
          <p:nvPr/>
        </p:nvSpPr>
        <p:spPr>
          <a:xfrm>
            <a:off x="1542117" y="889733"/>
            <a:ext cx="2786400" cy="4770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l" rtl="0">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CONCLUSION</a:t>
            </a:r>
            <a:endParaRPr/>
          </a:p>
        </p:txBody>
      </p:sp>
      <p:sp>
        <p:nvSpPr>
          <p:cNvPr id="344" name="Google Shape;344;p13"/>
          <p:cNvSpPr/>
          <p:nvPr/>
        </p:nvSpPr>
        <p:spPr>
          <a:xfrm>
            <a:off x="618550" y="727400"/>
            <a:ext cx="4460100" cy="688800"/>
          </a:xfrm>
          <a:prstGeom prst="roundRect">
            <a:avLst>
              <a:gd name="adj" fmla="val 50000"/>
            </a:avLst>
          </a:prstGeom>
          <a:noFill/>
          <a:ln w="12700" cap="flat" cmpd="sng">
            <a:solidFill>
              <a:schemeClr val="lt1"/>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345" name="Google Shape;345;p13"/>
          <p:cNvSpPr txBox="1"/>
          <p:nvPr/>
        </p:nvSpPr>
        <p:spPr>
          <a:xfrm>
            <a:off x="752053" y="1877175"/>
            <a:ext cx="6668100" cy="45945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r>
              <a:rPr lang="en-IN">
                <a:solidFill>
                  <a:schemeClr val="lt1"/>
                </a:solidFill>
                <a:latin typeface="Roboto Serif Light"/>
                <a:ea typeface="Roboto Serif Light"/>
                <a:cs typeface="Roboto Serif Light"/>
                <a:sym typeface="Roboto Serif Light"/>
              </a:rPr>
              <a:t>Based on all the regressions that we ran we have the following conclusions:</a:t>
            </a:r>
            <a:endParaRPr>
              <a:solidFill>
                <a:schemeClr val="lt1"/>
              </a:solidFill>
              <a:latin typeface="Roboto Serif Light"/>
              <a:ea typeface="Roboto Serif Light"/>
              <a:cs typeface="Roboto Serif Light"/>
              <a:sym typeface="Roboto Serif Light"/>
            </a:endParaRPr>
          </a:p>
          <a:p>
            <a:pPr marL="457200" marR="0" lvl="0" indent="-304800" algn="l" rtl="0">
              <a:lnSpc>
                <a:spcPct val="150000"/>
              </a:lnSpc>
              <a:spcBef>
                <a:spcPts val="0"/>
              </a:spcBef>
              <a:spcAft>
                <a:spcPts val="0"/>
              </a:spcAft>
              <a:buClr>
                <a:schemeClr val="lt1"/>
              </a:buClr>
              <a:buSzPts val="1200"/>
              <a:buFont typeface="Roboto Serif Light"/>
              <a:buAutoNum type="arabicPeriod"/>
            </a:pPr>
            <a:r>
              <a:rPr lang="en-IN">
                <a:solidFill>
                  <a:schemeClr val="lt1"/>
                </a:solidFill>
                <a:latin typeface="Roboto Serif Light"/>
                <a:ea typeface="Roboto Serif Light"/>
                <a:cs typeface="Roboto Serif Light"/>
                <a:sym typeface="Roboto Serif Light"/>
              </a:rPr>
              <a:t>If the genre of the movie is action and we don't take into account any other factor, the action genre highly impacts the inflation adjusted gross. </a:t>
            </a:r>
            <a:r>
              <a:rPr lang="en-IN" sz="1500">
                <a:solidFill>
                  <a:schemeClr val="lt1"/>
                </a:solidFill>
                <a:latin typeface="Roboto Serif"/>
                <a:ea typeface="Roboto Serif"/>
                <a:cs typeface="Roboto Serif"/>
                <a:sym typeface="Roboto Serif"/>
              </a:rPr>
              <a:t>An Action movie is expected to earn $36 million more than non Action movies.</a:t>
            </a:r>
            <a:endParaRPr sz="1500">
              <a:solidFill>
                <a:schemeClr val="lt1"/>
              </a:solidFill>
              <a:latin typeface="Roboto Serif"/>
              <a:ea typeface="Roboto Serif"/>
              <a:cs typeface="Roboto Serif"/>
              <a:sym typeface="Roboto Serif"/>
            </a:endParaRPr>
          </a:p>
          <a:p>
            <a:pPr marL="457200" marR="0" lvl="0" indent="-317500" algn="l" rtl="0">
              <a:lnSpc>
                <a:spcPct val="150000"/>
              </a:lnSpc>
              <a:spcBef>
                <a:spcPts val="0"/>
              </a:spcBef>
              <a:spcAft>
                <a:spcPts val="0"/>
              </a:spcAft>
              <a:buClr>
                <a:schemeClr val="lt1"/>
              </a:buClr>
              <a:buSzPts val="1400"/>
              <a:buFont typeface="Roboto Serif Light"/>
              <a:buAutoNum type="arabicPeriod"/>
            </a:pPr>
            <a:r>
              <a:rPr lang="en-IN">
                <a:solidFill>
                  <a:schemeClr val="lt1"/>
                </a:solidFill>
                <a:latin typeface="Roboto Serif Light"/>
                <a:ea typeface="Roboto Serif Light"/>
                <a:cs typeface="Roboto Serif Light"/>
                <a:sym typeface="Roboto Serif Light"/>
              </a:rPr>
              <a:t> If we take into account other factors that impact the     gross earnings of a movie, the action genre alone is not that significant, but the IMDB rating and the budget of the movie become important factors.</a:t>
            </a:r>
            <a:endParaRPr>
              <a:solidFill>
                <a:schemeClr val="lt1"/>
              </a:solidFill>
              <a:latin typeface="Roboto Serif Light"/>
              <a:ea typeface="Roboto Serif Light"/>
              <a:cs typeface="Roboto Serif Light"/>
              <a:sym typeface="Roboto Serif Light"/>
            </a:endParaRPr>
          </a:p>
          <a:p>
            <a:pPr marL="457200" lvl="0" indent="-323850" algn="l" rtl="0">
              <a:lnSpc>
                <a:spcPct val="150000"/>
              </a:lnSpc>
              <a:spcBef>
                <a:spcPts val="0"/>
              </a:spcBef>
              <a:spcAft>
                <a:spcPts val="0"/>
              </a:spcAft>
              <a:buClr>
                <a:schemeClr val="lt1"/>
              </a:buClr>
              <a:buSzPts val="1500"/>
              <a:buFont typeface="Roboto Serif"/>
              <a:buAutoNum type="arabicPeriod"/>
            </a:pPr>
            <a:r>
              <a:rPr lang="en-IN">
                <a:solidFill>
                  <a:schemeClr val="lt1"/>
                </a:solidFill>
                <a:latin typeface="Roboto Serif Light"/>
                <a:ea typeface="Roboto Serif Light"/>
                <a:cs typeface="Roboto Serif Light"/>
                <a:sym typeface="Roboto Serif Light"/>
              </a:rPr>
              <a:t>Including all genres in the model we could see that when compared with action movies all other genres except animation garnered lower average gross income</a:t>
            </a:r>
            <a:endParaRPr>
              <a:solidFill>
                <a:schemeClr val="lt1"/>
              </a:solidFill>
              <a:latin typeface="Roboto Serif Light"/>
              <a:ea typeface="Roboto Serif Light"/>
              <a:cs typeface="Roboto Serif Light"/>
              <a:sym typeface="Roboto Serif Light"/>
            </a:endParaRPr>
          </a:p>
          <a:p>
            <a:pPr marL="457200" marR="0" lvl="0" indent="0" algn="l" rtl="0">
              <a:lnSpc>
                <a:spcPct val="150000"/>
              </a:lnSpc>
              <a:spcBef>
                <a:spcPts val="0"/>
              </a:spcBef>
              <a:spcAft>
                <a:spcPts val="0"/>
              </a:spcAft>
              <a:buNone/>
            </a:pPr>
            <a:endParaRPr sz="1500">
              <a:solidFill>
                <a:schemeClr val="lt1"/>
              </a:solidFill>
              <a:latin typeface="Roboto Serif"/>
              <a:ea typeface="Roboto Serif"/>
              <a:cs typeface="Roboto Serif"/>
              <a:sym typeface="Roboto Serif"/>
            </a:endParaRPr>
          </a:p>
        </p:txBody>
      </p:sp>
      <p:sp>
        <p:nvSpPr>
          <p:cNvPr id="346" name="Google Shape;346;p13"/>
          <p:cNvSpPr txBox="1"/>
          <p:nvPr/>
        </p:nvSpPr>
        <p:spPr>
          <a:xfrm>
            <a:off x="3130393" y="3685865"/>
            <a:ext cx="4698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endParaRPr sz="1200">
              <a:solidFill>
                <a:schemeClr val="lt1"/>
              </a:solidFill>
              <a:latin typeface="Roboto Serif Light"/>
              <a:ea typeface="Roboto Serif Light"/>
              <a:cs typeface="Roboto Serif Light"/>
              <a:sym typeface="Roboto Serif Light"/>
            </a:endParaRPr>
          </a:p>
        </p:txBody>
      </p:sp>
      <p:sp>
        <p:nvSpPr>
          <p:cNvPr id="347" name="Google Shape;347;p13"/>
          <p:cNvSpPr txBox="1"/>
          <p:nvPr/>
        </p:nvSpPr>
        <p:spPr>
          <a:xfrm>
            <a:off x="3126418" y="4870265"/>
            <a:ext cx="4698300" cy="276900"/>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None/>
            </a:pPr>
            <a:endParaRPr sz="1200">
              <a:solidFill>
                <a:schemeClr val="lt1"/>
              </a:solidFill>
              <a:latin typeface="Roboto Serif Light"/>
              <a:ea typeface="Roboto Serif Light"/>
              <a:cs typeface="Roboto Serif Light"/>
              <a:sym typeface="Roboto Serif Light"/>
            </a:endParaRPr>
          </a:p>
        </p:txBody>
      </p:sp>
    </p:spTree>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43"/>
                                        </p:tgtEl>
                                        <p:attrNameLst>
                                          <p:attrName>style.visibility</p:attrName>
                                        </p:attrNameLst>
                                      </p:cBhvr>
                                      <p:to>
                                        <p:strVal val="visible"/>
                                      </p:to>
                                    </p:set>
                                    <p:anim calcmode="lin" valueType="num">
                                      <p:cBhvr additive="base">
                                        <p:cTn id="7" dur="500"/>
                                        <p:tgtEl>
                                          <p:spTgt spid="343"/>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344"/>
                                        </p:tgtEl>
                                        <p:attrNameLst>
                                          <p:attrName>style.visibility</p:attrName>
                                        </p:attrNameLst>
                                      </p:cBhvr>
                                      <p:to>
                                        <p:strVal val="visible"/>
                                      </p:to>
                                    </p:set>
                                    <p:animEffect transition="in" filter="fade">
                                      <p:cBhvr>
                                        <p:cTn id="10" dur="1000"/>
                                        <p:tgtEl>
                                          <p:spTgt spid="344"/>
                                        </p:tgtEl>
                                      </p:cBhvr>
                                    </p:animEffect>
                                  </p:childTnLst>
                                </p:cTn>
                              </p:par>
                              <p:par>
                                <p:cTn id="11" presetID="2" presetClass="entr" presetSubtype="8" fill="hold" nodeType="withEffect">
                                  <p:stCondLst>
                                    <p:cond delay="0"/>
                                  </p:stCondLst>
                                  <p:childTnLst>
                                    <p:set>
                                      <p:cBhvr>
                                        <p:cTn id="12" dur="1" fill="hold">
                                          <p:stCondLst>
                                            <p:cond delay="0"/>
                                          </p:stCondLst>
                                        </p:cTn>
                                        <p:tgtEl>
                                          <p:spTgt spid="345"/>
                                        </p:tgtEl>
                                        <p:attrNameLst>
                                          <p:attrName>style.visibility</p:attrName>
                                        </p:attrNameLst>
                                      </p:cBhvr>
                                      <p:to>
                                        <p:strVal val="visible"/>
                                      </p:to>
                                    </p:set>
                                    <p:anim calcmode="lin" valueType="num">
                                      <p:cBhvr additive="base">
                                        <p:cTn id="13" dur="500"/>
                                        <p:tgtEl>
                                          <p:spTgt spid="345"/>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346"/>
                                        </p:tgtEl>
                                        <p:attrNameLst>
                                          <p:attrName>style.visibility</p:attrName>
                                        </p:attrNameLst>
                                      </p:cBhvr>
                                      <p:to>
                                        <p:strVal val="visible"/>
                                      </p:to>
                                    </p:set>
                                    <p:anim calcmode="lin" valueType="num">
                                      <p:cBhvr additive="base">
                                        <p:cTn id="16" dur="500"/>
                                        <p:tgtEl>
                                          <p:spTgt spid="34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15"/>
          <p:cNvSpPr txBox="1"/>
          <p:nvPr/>
        </p:nvSpPr>
        <p:spPr>
          <a:xfrm>
            <a:off x="6000750" y="2413325"/>
            <a:ext cx="4667100" cy="1015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l" rtl="0">
              <a:spcBef>
                <a:spcPts val="0"/>
              </a:spcBef>
              <a:spcAft>
                <a:spcPts val="0"/>
              </a:spcAft>
              <a:buNone/>
            </a:pPr>
            <a:r>
              <a:rPr lang="en-IN" sz="6000">
                <a:solidFill>
                  <a:schemeClr val="lt1"/>
                </a:solidFill>
                <a:latin typeface="Roboto Serif ExtraBold"/>
                <a:ea typeface="Roboto Serif ExtraBold"/>
                <a:cs typeface="Roboto Serif ExtraBold"/>
                <a:sym typeface="Roboto Serif ExtraBold"/>
              </a:rPr>
              <a:t>THANKS !</a:t>
            </a:r>
            <a:endParaRPr/>
          </a:p>
        </p:txBody>
      </p:sp>
    </p:spTree>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52"/>
                                        </p:tgtEl>
                                        <p:attrNameLst>
                                          <p:attrName>style.visibility</p:attrName>
                                        </p:attrNameLst>
                                      </p:cBhvr>
                                      <p:to>
                                        <p:strVal val="visible"/>
                                      </p:to>
                                    </p:set>
                                    <p:anim calcmode="lin" valueType="num">
                                      <p:cBhvr additive="base">
                                        <p:cTn id="7" dur="500"/>
                                        <p:tgtEl>
                                          <p:spTgt spid="3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
          <p:cNvSpPr txBox="1"/>
          <p:nvPr/>
        </p:nvSpPr>
        <p:spPr>
          <a:xfrm>
            <a:off x="5921196" y="1690786"/>
            <a:ext cx="5844600" cy="2054700"/>
          </a:xfrm>
          <a:prstGeom prst="rect">
            <a:avLst/>
          </a:prstGeom>
          <a:noFill/>
          <a:ln>
            <a:noFill/>
          </a:ln>
        </p:spPr>
        <p:txBody>
          <a:bodyPr spcFirstLastPara="1" wrap="square" lIns="91425" tIns="45700" rIns="91425" bIns="45700" anchor="t" anchorCtr="0">
            <a:spAutoFit/>
          </a:bodyPr>
          <a:lstStyle/>
          <a:p>
            <a:pPr marL="0" marR="0" lvl="0" indent="0" algn="just" rtl="0">
              <a:lnSpc>
                <a:spcPct val="150000"/>
              </a:lnSpc>
              <a:spcBef>
                <a:spcPts val="0"/>
              </a:spcBef>
              <a:spcAft>
                <a:spcPts val="0"/>
              </a:spcAft>
              <a:buNone/>
            </a:pPr>
            <a:r>
              <a:rPr lang="en-IN" sz="1500" b="0" i="0" u="none" strike="noStrike" cap="none">
                <a:solidFill>
                  <a:schemeClr val="lt1"/>
                </a:solidFill>
                <a:latin typeface="Roboto Serif Light"/>
                <a:ea typeface="Roboto Serif Light"/>
                <a:cs typeface="Roboto Serif Light"/>
                <a:sym typeface="Roboto Serif Light"/>
              </a:rPr>
              <a:t>Our project aims to understand whether ‘Genre’ plays a vital role in the success of a movie. For this experiment, we use the movie’s gross revenue as the proxy to decide the measure of success of a movie. We control for different variables like budget, year of release, star presence, IMDB rating and see how they affect success</a:t>
            </a:r>
            <a:r>
              <a:rPr lang="en-IN" sz="1500">
                <a:solidFill>
                  <a:schemeClr val="lt1"/>
                </a:solidFill>
                <a:latin typeface="Roboto Serif Light"/>
                <a:ea typeface="Roboto Serif Light"/>
                <a:cs typeface="Roboto Serif Light"/>
                <a:sym typeface="Roboto Serif Light"/>
              </a:rPr>
              <a:t>.</a:t>
            </a:r>
            <a:endParaRPr sz="1500" b="0" i="0" u="none" strike="noStrike" cap="none">
              <a:solidFill>
                <a:schemeClr val="lt1"/>
              </a:solidFill>
              <a:latin typeface="Roboto Serif Light"/>
              <a:ea typeface="Roboto Serif Light"/>
              <a:cs typeface="Roboto Serif Light"/>
              <a:sym typeface="Roboto Serif Light"/>
            </a:endParaRPr>
          </a:p>
        </p:txBody>
      </p:sp>
      <p:sp>
        <p:nvSpPr>
          <p:cNvPr id="188" name="Google Shape;188;p3"/>
          <p:cNvSpPr txBox="1"/>
          <p:nvPr/>
        </p:nvSpPr>
        <p:spPr>
          <a:xfrm>
            <a:off x="7299974" y="882425"/>
            <a:ext cx="3620400" cy="4770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INTRODUCTION</a:t>
            </a:r>
            <a:endParaRPr/>
          </a:p>
        </p:txBody>
      </p:sp>
      <p:sp>
        <p:nvSpPr>
          <p:cNvPr id="189" name="Google Shape;189;p3"/>
          <p:cNvSpPr/>
          <p:nvPr/>
        </p:nvSpPr>
        <p:spPr>
          <a:xfrm>
            <a:off x="6273849" y="776525"/>
            <a:ext cx="5139300" cy="688800"/>
          </a:xfrm>
          <a:prstGeom prst="roundRect">
            <a:avLst>
              <a:gd name="adj" fmla="val 50000"/>
            </a:avLst>
          </a:prstGeom>
          <a:noFill/>
          <a:ln w="12700" cap="flat" cmpd="sng">
            <a:solidFill>
              <a:schemeClr val="lt1"/>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0" name="Google Shape;190;p3"/>
          <p:cNvSpPr txBox="1"/>
          <p:nvPr/>
        </p:nvSpPr>
        <p:spPr>
          <a:xfrm>
            <a:off x="6587522" y="5446822"/>
            <a:ext cx="1321800" cy="6465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1800">
                <a:solidFill>
                  <a:schemeClr val="lt1"/>
                </a:solidFill>
                <a:latin typeface="Roboto Serif SemiBold"/>
                <a:ea typeface="Roboto Serif SemiBold"/>
                <a:cs typeface="Roboto Serif SemiBold"/>
                <a:sym typeface="Roboto Serif SemiBold"/>
              </a:rPr>
              <a:t>4 </a:t>
            </a:r>
            <a:r>
              <a:rPr lang="en-IN" sz="1800" b="0" i="0" u="none" strike="noStrike" cap="none">
                <a:solidFill>
                  <a:schemeClr val="lt1"/>
                </a:solidFill>
                <a:latin typeface="Roboto Serif SemiBold"/>
                <a:ea typeface="Roboto Serif SemiBold"/>
                <a:cs typeface="Roboto Serif SemiBold"/>
                <a:sym typeface="Roboto Serif SemiBold"/>
              </a:rPr>
              <a:t>Variables</a:t>
            </a:r>
            <a:endParaRPr sz="1800" b="0" i="0" u="none" strike="noStrike" cap="none">
              <a:solidFill>
                <a:schemeClr val="lt1"/>
              </a:solidFill>
              <a:latin typeface="Roboto Serif SemiBold"/>
              <a:ea typeface="Roboto Serif SemiBold"/>
              <a:cs typeface="Roboto Serif SemiBold"/>
              <a:sym typeface="Roboto Serif SemiBold"/>
            </a:endParaRPr>
          </a:p>
        </p:txBody>
      </p:sp>
      <p:sp>
        <p:nvSpPr>
          <p:cNvPr id="191" name="Google Shape;191;p3"/>
          <p:cNvSpPr txBox="1"/>
          <p:nvPr/>
        </p:nvSpPr>
        <p:spPr>
          <a:xfrm>
            <a:off x="9119226" y="5446822"/>
            <a:ext cx="1313181" cy="369332"/>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1800" b="0" i="0" u="none" strike="noStrike" cap="none">
                <a:solidFill>
                  <a:schemeClr val="lt1"/>
                </a:solidFill>
                <a:latin typeface="Roboto Serif SemiBold"/>
                <a:ea typeface="Roboto Serif SemiBold"/>
                <a:cs typeface="Roboto Serif SemiBold"/>
                <a:sym typeface="Roboto Serif SemiBold"/>
              </a:rPr>
              <a:t>1 Outcome</a:t>
            </a:r>
            <a:endParaRPr sz="1800" b="0" i="0" u="none" strike="noStrike" cap="none">
              <a:solidFill>
                <a:schemeClr val="lt1"/>
              </a:solidFill>
              <a:latin typeface="Roboto Serif SemiBold"/>
              <a:ea typeface="Roboto Serif SemiBold"/>
              <a:cs typeface="Roboto Serif SemiBold"/>
              <a:sym typeface="Roboto Serif SemiBold"/>
            </a:endParaRPr>
          </a:p>
        </p:txBody>
      </p:sp>
      <p:pic>
        <p:nvPicPr>
          <p:cNvPr id="192" name="Google Shape;192;p3" descr="A person in a suit&#10;&#10;Description automatically generated with low confidence"/>
          <p:cNvPicPr preferRelativeResize="0">
            <a:picLocks noGrp="1"/>
          </p:cNvPicPr>
          <p:nvPr>
            <p:ph type="pic" idx="2"/>
          </p:nvPr>
        </p:nvPicPr>
        <p:blipFill rotWithShape="1">
          <a:blip r:embed="rId3">
            <a:alphaModFix/>
          </a:blip>
          <a:srcRect l="10731" r="10730"/>
          <a:stretch/>
        </p:blipFill>
        <p:spPr>
          <a:xfrm>
            <a:off x="1447800" y="981075"/>
            <a:ext cx="3028950" cy="4894263"/>
          </a:xfrm>
          <a:prstGeom prst="rect">
            <a:avLst/>
          </a:prstGeom>
          <a:noFill/>
          <a:ln>
            <a:noFill/>
          </a:ln>
        </p:spPr>
      </p:pic>
      <p:sp>
        <p:nvSpPr>
          <p:cNvPr id="193" name="Google Shape;193;p3"/>
          <p:cNvSpPr/>
          <p:nvPr/>
        </p:nvSpPr>
        <p:spPr>
          <a:xfrm>
            <a:off x="6266822" y="5395566"/>
            <a:ext cx="1963200" cy="838200"/>
          </a:xfrm>
          <a:prstGeom prst="roundRect">
            <a:avLst>
              <a:gd name="adj" fmla="val 50000"/>
            </a:avLst>
          </a:prstGeom>
          <a:noFill/>
          <a:ln w="12700" cap="flat" cmpd="sng">
            <a:solidFill>
              <a:srgbClr val="0662AF"/>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4" name="Google Shape;194;p3"/>
          <p:cNvSpPr/>
          <p:nvPr/>
        </p:nvSpPr>
        <p:spPr>
          <a:xfrm>
            <a:off x="8794218" y="5395566"/>
            <a:ext cx="1963200" cy="838200"/>
          </a:xfrm>
          <a:prstGeom prst="roundRect">
            <a:avLst>
              <a:gd name="adj" fmla="val 50000"/>
            </a:avLst>
          </a:prstGeom>
          <a:noFill/>
          <a:ln w="12700" cap="flat" cmpd="sng">
            <a:solidFill>
              <a:srgbClr val="F6CA42"/>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5" name="Google Shape;195;p3"/>
          <p:cNvSpPr/>
          <p:nvPr/>
        </p:nvSpPr>
        <p:spPr>
          <a:xfrm>
            <a:off x="6880500" y="4026115"/>
            <a:ext cx="733257" cy="998825"/>
          </a:xfrm>
          <a:custGeom>
            <a:avLst/>
            <a:gdLst/>
            <a:ahLst/>
            <a:cxnLst/>
            <a:rect l="l" t="t" r="r" b="b"/>
            <a:pathLst>
              <a:path w="733257" h="998825" extrusionOk="0">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0662AF">
              <a:alpha val="49803"/>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6" name="Google Shape;196;p3"/>
          <p:cNvSpPr/>
          <p:nvPr/>
        </p:nvSpPr>
        <p:spPr>
          <a:xfrm>
            <a:off x="9409271" y="4026115"/>
            <a:ext cx="733257" cy="998825"/>
          </a:xfrm>
          <a:custGeom>
            <a:avLst/>
            <a:gdLst/>
            <a:ahLst/>
            <a:cxnLst/>
            <a:rect l="l" t="t" r="r" b="b"/>
            <a:pathLst>
              <a:path w="733257" h="998825" extrusionOk="0">
                <a:moveTo>
                  <a:pt x="721637" y="817245"/>
                </a:moveTo>
                <a:cubicBezTo>
                  <a:pt x="692681" y="785717"/>
                  <a:pt x="636578" y="779145"/>
                  <a:pt x="598574" y="800672"/>
                </a:cubicBezTo>
                <a:cubicBezTo>
                  <a:pt x="592478" y="804101"/>
                  <a:pt x="587715" y="805339"/>
                  <a:pt x="582667" y="799433"/>
                </a:cubicBezTo>
                <a:cubicBezTo>
                  <a:pt x="577714" y="793718"/>
                  <a:pt x="571237" y="790861"/>
                  <a:pt x="563712" y="790099"/>
                </a:cubicBezTo>
                <a:cubicBezTo>
                  <a:pt x="556854" y="789432"/>
                  <a:pt x="553616" y="785622"/>
                  <a:pt x="553997" y="778669"/>
                </a:cubicBezTo>
                <a:cubicBezTo>
                  <a:pt x="554187" y="775240"/>
                  <a:pt x="553997" y="771811"/>
                  <a:pt x="554473" y="768477"/>
                </a:cubicBezTo>
                <a:cubicBezTo>
                  <a:pt x="557235" y="747046"/>
                  <a:pt x="557140" y="725329"/>
                  <a:pt x="558283" y="703802"/>
                </a:cubicBezTo>
                <a:cubicBezTo>
                  <a:pt x="558854" y="692658"/>
                  <a:pt x="562379" y="684943"/>
                  <a:pt x="570951" y="677513"/>
                </a:cubicBezTo>
                <a:cubicBezTo>
                  <a:pt x="594954" y="656463"/>
                  <a:pt x="618100" y="634556"/>
                  <a:pt x="628292" y="602552"/>
                </a:cubicBezTo>
                <a:cubicBezTo>
                  <a:pt x="632292" y="589979"/>
                  <a:pt x="631625" y="579882"/>
                  <a:pt x="621243" y="570738"/>
                </a:cubicBezTo>
                <a:cubicBezTo>
                  <a:pt x="611813" y="562547"/>
                  <a:pt x="606479" y="552450"/>
                  <a:pt x="605432" y="539210"/>
                </a:cubicBezTo>
                <a:cubicBezTo>
                  <a:pt x="602003" y="496729"/>
                  <a:pt x="580476" y="464820"/>
                  <a:pt x="543900" y="443770"/>
                </a:cubicBezTo>
                <a:cubicBezTo>
                  <a:pt x="513515" y="426244"/>
                  <a:pt x="482750" y="409194"/>
                  <a:pt x="447602" y="402146"/>
                </a:cubicBezTo>
                <a:cubicBezTo>
                  <a:pt x="472844" y="397193"/>
                  <a:pt x="497418" y="391287"/>
                  <a:pt x="520469" y="380048"/>
                </a:cubicBezTo>
                <a:cubicBezTo>
                  <a:pt x="538185" y="371475"/>
                  <a:pt x="550091" y="357378"/>
                  <a:pt x="552187" y="338328"/>
                </a:cubicBezTo>
                <a:cubicBezTo>
                  <a:pt x="554092" y="321183"/>
                  <a:pt x="561617" y="309086"/>
                  <a:pt x="573142" y="297180"/>
                </a:cubicBezTo>
                <a:cubicBezTo>
                  <a:pt x="584000" y="285941"/>
                  <a:pt x="590668" y="271463"/>
                  <a:pt x="590287" y="254984"/>
                </a:cubicBezTo>
                <a:cubicBezTo>
                  <a:pt x="590001" y="240602"/>
                  <a:pt x="580286" y="227267"/>
                  <a:pt x="567903" y="223838"/>
                </a:cubicBezTo>
                <a:cubicBezTo>
                  <a:pt x="556283" y="220694"/>
                  <a:pt x="544853" y="225933"/>
                  <a:pt x="536090" y="238601"/>
                </a:cubicBezTo>
                <a:cubicBezTo>
                  <a:pt x="532851" y="243269"/>
                  <a:pt x="530089" y="248412"/>
                  <a:pt x="528184" y="253746"/>
                </a:cubicBezTo>
                <a:cubicBezTo>
                  <a:pt x="525422" y="261652"/>
                  <a:pt x="521707" y="263938"/>
                  <a:pt x="513992" y="258985"/>
                </a:cubicBezTo>
                <a:cubicBezTo>
                  <a:pt x="506657" y="254222"/>
                  <a:pt x="498275" y="253841"/>
                  <a:pt x="489798" y="255937"/>
                </a:cubicBezTo>
                <a:cubicBezTo>
                  <a:pt x="481988" y="257968"/>
                  <a:pt x="477352" y="254889"/>
                  <a:pt x="475892" y="246698"/>
                </a:cubicBezTo>
                <a:cubicBezTo>
                  <a:pt x="470748" y="218789"/>
                  <a:pt x="459794" y="193929"/>
                  <a:pt x="439982" y="173069"/>
                </a:cubicBezTo>
                <a:cubicBezTo>
                  <a:pt x="417884" y="149733"/>
                  <a:pt x="389881" y="138303"/>
                  <a:pt x="359306" y="131636"/>
                </a:cubicBezTo>
                <a:cubicBezTo>
                  <a:pt x="346352" y="128778"/>
                  <a:pt x="333112" y="129635"/>
                  <a:pt x="318539" y="128683"/>
                </a:cubicBezTo>
                <a:cubicBezTo>
                  <a:pt x="325492" y="120968"/>
                  <a:pt x="330159" y="113728"/>
                  <a:pt x="333874" y="105823"/>
                </a:cubicBezTo>
                <a:cubicBezTo>
                  <a:pt x="351781" y="67913"/>
                  <a:pt x="328730" y="18002"/>
                  <a:pt x="289297" y="4096"/>
                </a:cubicBezTo>
                <a:cubicBezTo>
                  <a:pt x="283963" y="2191"/>
                  <a:pt x="277772" y="3620"/>
                  <a:pt x="272914" y="0"/>
                </a:cubicBezTo>
                <a:lnTo>
                  <a:pt x="238719" y="0"/>
                </a:lnTo>
                <a:cubicBezTo>
                  <a:pt x="220526" y="2667"/>
                  <a:pt x="204239" y="10668"/>
                  <a:pt x="187665" y="18098"/>
                </a:cubicBezTo>
                <a:cubicBezTo>
                  <a:pt x="152327" y="33814"/>
                  <a:pt x="130610" y="72676"/>
                  <a:pt x="136040" y="110966"/>
                </a:cubicBezTo>
                <a:cubicBezTo>
                  <a:pt x="140897" y="144875"/>
                  <a:pt x="165186" y="169259"/>
                  <a:pt x="199000" y="174308"/>
                </a:cubicBezTo>
                <a:cubicBezTo>
                  <a:pt x="201572" y="174689"/>
                  <a:pt x="204905" y="174117"/>
                  <a:pt x="206048" y="176879"/>
                </a:cubicBezTo>
                <a:cubicBezTo>
                  <a:pt x="207287" y="179927"/>
                  <a:pt x="204239" y="181547"/>
                  <a:pt x="202429" y="183356"/>
                </a:cubicBezTo>
                <a:cubicBezTo>
                  <a:pt x="196523" y="189262"/>
                  <a:pt x="190999" y="195453"/>
                  <a:pt x="186617" y="202692"/>
                </a:cubicBezTo>
                <a:cubicBezTo>
                  <a:pt x="179664" y="214027"/>
                  <a:pt x="179188" y="214122"/>
                  <a:pt x="172997" y="201740"/>
                </a:cubicBezTo>
                <a:cubicBezTo>
                  <a:pt x="147565" y="150590"/>
                  <a:pt x="82414" y="148781"/>
                  <a:pt x="47457" y="179356"/>
                </a:cubicBezTo>
                <a:cubicBezTo>
                  <a:pt x="20120" y="203549"/>
                  <a:pt x="4404" y="233077"/>
                  <a:pt x="5547" y="271082"/>
                </a:cubicBezTo>
                <a:cubicBezTo>
                  <a:pt x="6690" y="307848"/>
                  <a:pt x="37075" y="346996"/>
                  <a:pt x="73270" y="353854"/>
                </a:cubicBezTo>
                <a:cubicBezTo>
                  <a:pt x="104321" y="359759"/>
                  <a:pt x="132992" y="353854"/>
                  <a:pt x="156614" y="331375"/>
                </a:cubicBezTo>
                <a:cubicBezTo>
                  <a:pt x="162995" y="325279"/>
                  <a:pt x="164996" y="327470"/>
                  <a:pt x="166805" y="334328"/>
                </a:cubicBezTo>
                <a:cubicBezTo>
                  <a:pt x="167758" y="338042"/>
                  <a:pt x="169187" y="341567"/>
                  <a:pt x="170425" y="345091"/>
                </a:cubicBezTo>
                <a:cubicBezTo>
                  <a:pt x="179855" y="373475"/>
                  <a:pt x="195761" y="396716"/>
                  <a:pt x="222241" y="411766"/>
                </a:cubicBezTo>
                <a:cubicBezTo>
                  <a:pt x="229194" y="415671"/>
                  <a:pt x="236433" y="419100"/>
                  <a:pt x="243863" y="421862"/>
                </a:cubicBezTo>
                <a:cubicBezTo>
                  <a:pt x="249863" y="424053"/>
                  <a:pt x="252245" y="427292"/>
                  <a:pt x="249578" y="433959"/>
                </a:cubicBezTo>
                <a:cubicBezTo>
                  <a:pt x="242624" y="451771"/>
                  <a:pt x="238719" y="470345"/>
                  <a:pt x="237005" y="489299"/>
                </a:cubicBezTo>
                <a:cubicBezTo>
                  <a:pt x="233861" y="523304"/>
                  <a:pt x="226527" y="556832"/>
                  <a:pt x="226718" y="591122"/>
                </a:cubicBezTo>
                <a:cubicBezTo>
                  <a:pt x="226908" y="620078"/>
                  <a:pt x="239957" y="636080"/>
                  <a:pt x="268247" y="642842"/>
                </a:cubicBezTo>
                <a:cubicBezTo>
                  <a:pt x="279772" y="645605"/>
                  <a:pt x="291392" y="646462"/>
                  <a:pt x="303299" y="645033"/>
                </a:cubicBezTo>
                <a:cubicBezTo>
                  <a:pt x="312347" y="643985"/>
                  <a:pt x="313395" y="645605"/>
                  <a:pt x="310538" y="654368"/>
                </a:cubicBezTo>
                <a:cubicBezTo>
                  <a:pt x="309966" y="656177"/>
                  <a:pt x="309204" y="657892"/>
                  <a:pt x="308442" y="659702"/>
                </a:cubicBezTo>
                <a:cubicBezTo>
                  <a:pt x="298822" y="682085"/>
                  <a:pt x="299679" y="685610"/>
                  <a:pt x="317681" y="701802"/>
                </a:cubicBezTo>
                <a:cubicBezTo>
                  <a:pt x="320253" y="704088"/>
                  <a:pt x="322920" y="706088"/>
                  <a:pt x="325778" y="708088"/>
                </a:cubicBezTo>
                <a:cubicBezTo>
                  <a:pt x="335493" y="715042"/>
                  <a:pt x="335588" y="715518"/>
                  <a:pt x="328921" y="724948"/>
                </a:cubicBezTo>
                <a:cubicBezTo>
                  <a:pt x="312538" y="747998"/>
                  <a:pt x="292631" y="767620"/>
                  <a:pt x="271771" y="786479"/>
                </a:cubicBezTo>
                <a:cubicBezTo>
                  <a:pt x="261198" y="796004"/>
                  <a:pt x="250435" y="798862"/>
                  <a:pt x="237671" y="792290"/>
                </a:cubicBezTo>
                <a:cubicBezTo>
                  <a:pt x="226908" y="790765"/>
                  <a:pt x="221669" y="784384"/>
                  <a:pt x="218526" y="774097"/>
                </a:cubicBezTo>
                <a:cubicBezTo>
                  <a:pt x="211097" y="749999"/>
                  <a:pt x="199952" y="727424"/>
                  <a:pt x="183474" y="708088"/>
                </a:cubicBezTo>
                <a:cubicBezTo>
                  <a:pt x="138707" y="655796"/>
                  <a:pt x="76985" y="661321"/>
                  <a:pt x="45552" y="721805"/>
                </a:cubicBezTo>
                <a:cubicBezTo>
                  <a:pt x="30407" y="751046"/>
                  <a:pt x="32884" y="780860"/>
                  <a:pt x="41075" y="810387"/>
                </a:cubicBezTo>
                <a:cubicBezTo>
                  <a:pt x="51362" y="847344"/>
                  <a:pt x="70127" y="880396"/>
                  <a:pt x="95082" y="909733"/>
                </a:cubicBezTo>
                <a:cubicBezTo>
                  <a:pt x="97178" y="912209"/>
                  <a:pt x="101464" y="914590"/>
                  <a:pt x="99464" y="918115"/>
                </a:cubicBezTo>
                <a:cubicBezTo>
                  <a:pt x="97559" y="921449"/>
                  <a:pt x="93177" y="919544"/>
                  <a:pt x="89939" y="918877"/>
                </a:cubicBezTo>
                <a:cubicBezTo>
                  <a:pt x="62697" y="913829"/>
                  <a:pt x="35646" y="907637"/>
                  <a:pt x="10119" y="896398"/>
                </a:cubicBezTo>
                <a:cubicBezTo>
                  <a:pt x="6976" y="894969"/>
                  <a:pt x="2404" y="891921"/>
                  <a:pt x="308" y="896684"/>
                </a:cubicBezTo>
                <a:cubicBezTo>
                  <a:pt x="-1216" y="900113"/>
                  <a:pt x="3261" y="902208"/>
                  <a:pt x="6023" y="904018"/>
                </a:cubicBezTo>
                <a:cubicBezTo>
                  <a:pt x="6976" y="904685"/>
                  <a:pt x="8024" y="905161"/>
                  <a:pt x="9071" y="905542"/>
                </a:cubicBezTo>
                <a:cubicBezTo>
                  <a:pt x="40885" y="919258"/>
                  <a:pt x="73270" y="930974"/>
                  <a:pt x="107941" y="935355"/>
                </a:cubicBezTo>
                <a:cubicBezTo>
                  <a:pt x="116704" y="936498"/>
                  <a:pt x="126705" y="936117"/>
                  <a:pt x="127277" y="949262"/>
                </a:cubicBezTo>
                <a:cubicBezTo>
                  <a:pt x="127277" y="951357"/>
                  <a:pt x="129658" y="953072"/>
                  <a:pt x="131182" y="954691"/>
                </a:cubicBezTo>
                <a:cubicBezTo>
                  <a:pt x="140231" y="964502"/>
                  <a:pt x="149565" y="974217"/>
                  <a:pt x="160995" y="980980"/>
                </a:cubicBezTo>
                <a:cubicBezTo>
                  <a:pt x="185284" y="995363"/>
                  <a:pt x="210335" y="1007078"/>
                  <a:pt x="238910" y="991267"/>
                </a:cubicBezTo>
                <a:cubicBezTo>
                  <a:pt x="241577" y="989743"/>
                  <a:pt x="244815" y="989743"/>
                  <a:pt x="247768" y="989552"/>
                </a:cubicBezTo>
                <a:cubicBezTo>
                  <a:pt x="263579" y="988505"/>
                  <a:pt x="274438" y="979646"/>
                  <a:pt x="282629" y="966883"/>
                </a:cubicBezTo>
                <a:cubicBezTo>
                  <a:pt x="287392" y="959453"/>
                  <a:pt x="290440" y="951262"/>
                  <a:pt x="292440" y="942689"/>
                </a:cubicBezTo>
                <a:cubicBezTo>
                  <a:pt x="294155" y="935165"/>
                  <a:pt x="298346" y="929735"/>
                  <a:pt x="305204" y="926116"/>
                </a:cubicBezTo>
                <a:cubicBezTo>
                  <a:pt x="329969" y="913352"/>
                  <a:pt x="352162" y="897065"/>
                  <a:pt x="372831" y="877729"/>
                </a:cubicBezTo>
                <a:cubicBezTo>
                  <a:pt x="357782" y="918210"/>
                  <a:pt x="377975" y="944023"/>
                  <a:pt x="413312" y="954405"/>
                </a:cubicBezTo>
                <a:cubicBezTo>
                  <a:pt x="418742" y="956024"/>
                  <a:pt x="424361" y="956977"/>
                  <a:pt x="430076" y="957453"/>
                </a:cubicBezTo>
                <a:cubicBezTo>
                  <a:pt x="477320" y="961739"/>
                  <a:pt x="524564" y="962406"/>
                  <a:pt x="571808" y="957453"/>
                </a:cubicBezTo>
                <a:cubicBezTo>
                  <a:pt x="601717" y="954310"/>
                  <a:pt x="631435" y="950405"/>
                  <a:pt x="659915" y="940594"/>
                </a:cubicBezTo>
                <a:cubicBezTo>
                  <a:pt x="694300" y="928783"/>
                  <a:pt x="722589" y="910019"/>
                  <a:pt x="733257" y="872395"/>
                </a:cubicBezTo>
                <a:lnTo>
                  <a:pt x="733257" y="838200"/>
                </a:lnTo>
                <a:cubicBezTo>
                  <a:pt x="730781" y="830199"/>
                  <a:pt x="727733" y="822960"/>
                  <a:pt x="721732" y="816483"/>
                </a:cubicBezTo>
                <a:close/>
                <a:moveTo>
                  <a:pt x="320444" y="519494"/>
                </a:moveTo>
                <a:cubicBezTo>
                  <a:pt x="308823" y="537686"/>
                  <a:pt x="303108" y="557879"/>
                  <a:pt x="302632" y="579596"/>
                </a:cubicBezTo>
                <a:cubicBezTo>
                  <a:pt x="302441" y="588169"/>
                  <a:pt x="299774" y="593884"/>
                  <a:pt x="289106" y="592931"/>
                </a:cubicBezTo>
                <a:cubicBezTo>
                  <a:pt x="279581" y="592074"/>
                  <a:pt x="276438" y="587693"/>
                  <a:pt x="277676" y="578930"/>
                </a:cubicBezTo>
                <a:cubicBezTo>
                  <a:pt x="280343" y="559880"/>
                  <a:pt x="282439" y="540830"/>
                  <a:pt x="285868" y="521970"/>
                </a:cubicBezTo>
                <a:cubicBezTo>
                  <a:pt x="288154" y="509683"/>
                  <a:pt x="283582" y="496824"/>
                  <a:pt x="290535" y="483965"/>
                </a:cubicBezTo>
                <a:cubicBezTo>
                  <a:pt x="299679" y="492919"/>
                  <a:pt x="308728" y="500348"/>
                  <a:pt x="318158" y="507111"/>
                </a:cubicBezTo>
                <a:cubicBezTo>
                  <a:pt x="322825" y="510445"/>
                  <a:pt x="324158" y="513779"/>
                  <a:pt x="320539" y="519398"/>
                </a:cubicBezTo>
                <a:close/>
                <a:moveTo>
                  <a:pt x="309014" y="912114"/>
                </a:moveTo>
                <a:cubicBezTo>
                  <a:pt x="303680" y="915448"/>
                  <a:pt x="297774" y="921830"/>
                  <a:pt x="292059" y="918305"/>
                </a:cubicBezTo>
                <a:cubicBezTo>
                  <a:pt x="286916" y="915162"/>
                  <a:pt x="287963" y="906685"/>
                  <a:pt x="286439" y="900589"/>
                </a:cubicBezTo>
                <a:cubicBezTo>
                  <a:pt x="289392" y="887825"/>
                  <a:pt x="290154" y="875157"/>
                  <a:pt x="287011" y="862298"/>
                </a:cubicBezTo>
                <a:cubicBezTo>
                  <a:pt x="285773" y="857155"/>
                  <a:pt x="290154" y="852678"/>
                  <a:pt x="293583" y="849725"/>
                </a:cubicBezTo>
                <a:cubicBezTo>
                  <a:pt x="327683" y="821341"/>
                  <a:pt x="353210" y="785717"/>
                  <a:pt x="378641" y="749999"/>
                </a:cubicBezTo>
                <a:cubicBezTo>
                  <a:pt x="379308" y="749046"/>
                  <a:pt x="379784" y="748094"/>
                  <a:pt x="380356" y="747046"/>
                </a:cubicBezTo>
                <a:cubicBezTo>
                  <a:pt x="386261" y="735806"/>
                  <a:pt x="394548" y="731330"/>
                  <a:pt x="407121" y="736663"/>
                </a:cubicBezTo>
                <a:cubicBezTo>
                  <a:pt x="417218" y="740950"/>
                  <a:pt x="428171" y="737902"/>
                  <a:pt x="438649" y="738759"/>
                </a:cubicBezTo>
                <a:cubicBezTo>
                  <a:pt x="446650" y="739426"/>
                  <a:pt x="450746" y="741617"/>
                  <a:pt x="446745" y="751332"/>
                </a:cubicBezTo>
                <a:cubicBezTo>
                  <a:pt x="431219" y="789337"/>
                  <a:pt x="408550" y="822484"/>
                  <a:pt x="381213" y="852773"/>
                </a:cubicBezTo>
                <a:cubicBezTo>
                  <a:pt x="359972" y="876300"/>
                  <a:pt x="335493" y="895445"/>
                  <a:pt x="308918" y="912209"/>
                </a:cubicBezTo>
                <a:close/>
                <a:moveTo>
                  <a:pt x="504371" y="765524"/>
                </a:moveTo>
                <a:cubicBezTo>
                  <a:pt x="503705" y="771144"/>
                  <a:pt x="501990" y="776669"/>
                  <a:pt x="501990" y="782193"/>
                </a:cubicBezTo>
                <a:cubicBezTo>
                  <a:pt x="501990" y="795814"/>
                  <a:pt x="492941" y="798862"/>
                  <a:pt x="482083" y="800005"/>
                </a:cubicBezTo>
                <a:cubicBezTo>
                  <a:pt x="464366" y="802005"/>
                  <a:pt x="451984" y="811530"/>
                  <a:pt x="445221" y="827723"/>
                </a:cubicBezTo>
                <a:cubicBezTo>
                  <a:pt x="442935" y="833247"/>
                  <a:pt x="440363" y="835914"/>
                  <a:pt x="434363" y="837248"/>
                </a:cubicBezTo>
                <a:cubicBezTo>
                  <a:pt x="423504" y="839724"/>
                  <a:pt x="413027" y="843820"/>
                  <a:pt x="402454" y="847249"/>
                </a:cubicBezTo>
                <a:cubicBezTo>
                  <a:pt x="415408" y="827342"/>
                  <a:pt x="428743" y="808673"/>
                  <a:pt x="439601" y="788384"/>
                </a:cubicBezTo>
                <a:cubicBezTo>
                  <a:pt x="452079" y="764953"/>
                  <a:pt x="462652" y="740759"/>
                  <a:pt x="470462" y="715423"/>
                </a:cubicBezTo>
                <a:cubicBezTo>
                  <a:pt x="474844" y="701135"/>
                  <a:pt x="478749" y="699992"/>
                  <a:pt x="490465" y="708755"/>
                </a:cubicBezTo>
                <a:cubicBezTo>
                  <a:pt x="494846" y="712089"/>
                  <a:pt x="498180" y="710375"/>
                  <a:pt x="501895" y="708470"/>
                </a:cubicBezTo>
                <a:cubicBezTo>
                  <a:pt x="507896" y="705326"/>
                  <a:pt x="510658" y="707612"/>
                  <a:pt x="509991" y="713899"/>
                </a:cubicBezTo>
                <a:cubicBezTo>
                  <a:pt x="508277" y="731139"/>
                  <a:pt x="506372" y="748284"/>
                  <a:pt x="504467" y="765524"/>
                </a:cubicBezTo>
                <a:close/>
              </a:path>
            </a:pathLst>
          </a:custGeom>
          <a:solidFill>
            <a:srgbClr val="F6CA42">
              <a:alpha val="49803"/>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7" name="Google Shape;197;p3"/>
          <p:cNvSpPr/>
          <p:nvPr/>
        </p:nvSpPr>
        <p:spPr>
          <a:xfrm>
            <a:off x="1218103" y="763807"/>
            <a:ext cx="3487755" cy="5329020"/>
          </a:xfrm>
          <a:prstGeom prst="roundRect">
            <a:avLst>
              <a:gd name="adj" fmla="val 50000"/>
            </a:avLst>
          </a:prstGeom>
          <a:noFill/>
          <a:ln w="12700" cap="flat" cmpd="sng">
            <a:solidFill>
              <a:srgbClr val="0662AF"/>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188"/>
                                        </p:tgtEl>
                                        <p:attrNameLst>
                                          <p:attrName>style.visibility</p:attrName>
                                        </p:attrNameLst>
                                      </p:cBhvr>
                                      <p:to>
                                        <p:strVal val="visible"/>
                                      </p:to>
                                    </p:set>
                                    <p:anim calcmode="lin" valueType="num">
                                      <p:cBhvr additive="base">
                                        <p:cTn id="7" dur="500"/>
                                        <p:tgtEl>
                                          <p:spTgt spid="188"/>
                                        </p:tgtEl>
                                        <p:attrNameLst>
                                          <p:attrName>ppt_y</p:attrName>
                                        </p:attrNameLst>
                                      </p:cBhvr>
                                      <p:tavLst>
                                        <p:tav tm="0">
                                          <p:val>
                                            <p:strVal val="#ppt_y-1"/>
                                          </p:val>
                                        </p:tav>
                                        <p:tav tm="100000">
                                          <p:val>
                                            <p:strVal val="#ppt_y"/>
                                          </p:val>
                                        </p:tav>
                                      </p:tavLst>
                                    </p:anim>
                                  </p:childTnLst>
                                </p:cTn>
                              </p:par>
                              <p:par>
                                <p:cTn id="8" presetID="10" presetClass="entr" presetSubtype="0" fill="hold" nodeType="withEffect">
                                  <p:stCondLst>
                                    <p:cond delay="0"/>
                                  </p:stCondLst>
                                  <p:childTnLst>
                                    <p:set>
                                      <p:cBhvr>
                                        <p:cTn id="9" dur="1" fill="hold">
                                          <p:stCondLst>
                                            <p:cond delay="0"/>
                                          </p:stCondLst>
                                        </p:cTn>
                                        <p:tgtEl>
                                          <p:spTgt spid="189"/>
                                        </p:tgtEl>
                                        <p:attrNameLst>
                                          <p:attrName>style.visibility</p:attrName>
                                        </p:attrNameLst>
                                      </p:cBhvr>
                                      <p:to>
                                        <p:strVal val="visible"/>
                                      </p:to>
                                    </p:set>
                                    <p:animEffect transition="in" filter="fade">
                                      <p:cBhvr>
                                        <p:cTn id="10" dur="1000"/>
                                        <p:tgtEl>
                                          <p:spTgt spid="189"/>
                                        </p:tgtEl>
                                      </p:cBhvr>
                                    </p:animEffect>
                                  </p:childTnLst>
                                </p:cTn>
                              </p:par>
                            </p:childTnLst>
                          </p:cTn>
                        </p:par>
                        <p:par>
                          <p:cTn id="11" fill="hold">
                            <p:stCondLst>
                              <p:cond delay="1000"/>
                            </p:stCondLst>
                            <p:childTnLst>
                              <p:par>
                                <p:cTn id="12" presetID="2" presetClass="entr" presetSubtype="4" fill="hold" nodeType="afterEffect">
                                  <p:stCondLst>
                                    <p:cond delay="0"/>
                                  </p:stCondLst>
                                  <p:childTnLst>
                                    <p:set>
                                      <p:cBhvr>
                                        <p:cTn id="13" dur="1" fill="hold">
                                          <p:stCondLst>
                                            <p:cond delay="0"/>
                                          </p:stCondLst>
                                        </p:cTn>
                                        <p:tgtEl>
                                          <p:spTgt spid="192"/>
                                        </p:tgtEl>
                                        <p:attrNameLst>
                                          <p:attrName>style.visibility</p:attrName>
                                        </p:attrNameLst>
                                      </p:cBhvr>
                                      <p:to>
                                        <p:strVal val="visible"/>
                                      </p:to>
                                    </p:set>
                                    <p:anim calcmode="lin" valueType="num">
                                      <p:cBhvr additive="base">
                                        <p:cTn id="14" dur="500"/>
                                        <p:tgtEl>
                                          <p:spTgt spid="192"/>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197"/>
                                        </p:tgtEl>
                                        <p:attrNameLst>
                                          <p:attrName>style.visibility</p:attrName>
                                        </p:attrNameLst>
                                      </p:cBhvr>
                                      <p:to>
                                        <p:strVal val="visible"/>
                                      </p:to>
                                    </p:set>
                                    <p:animEffect transition="in" filter="fade">
                                      <p:cBhvr>
                                        <p:cTn id="17" dur="1000"/>
                                        <p:tgtEl>
                                          <p:spTgt spid="197"/>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187"/>
                                        </p:tgtEl>
                                        <p:attrNameLst>
                                          <p:attrName>style.visibility</p:attrName>
                                        </p:attrNameLst>
                                      </p:cBhvr>
                                      <p:to>
                                        <p:strVal val="visible"/>
                                      </p:to>
                                    </p:set>
                                    <p:animEffect transition="in" filter="fade">
                                      <p:cBhvr>
                                        <p:cTn id="21" dur="500"/>
                                        <p:tgtEl>
                                          <p:spTgt spid="187"/>
                                        </p:tgtEl>
                                      </p:cBhvr>
                                    </p:animEffect>
                                  </p:childTnLst>
                                </p:cTn>
                              </p:par>
                            </p:childTnLst>
                          </p:cTn>
                        </p:par>
                        <p:par>
                          <p:cTn id="22" fill="hold">
                            <p:stCondLst>
                              <p:cond delay="2500"/>
                            </p:stCondLst>
                            <p:childTnLst>
                              <p:par>
                                <p:cTn id="23" presetID="2" presetClass="entr" presetSubtype="4" fill="hold" nodeType="afterEffect">
                                  <p:stCondLst>
                                    <p:cond delay="0"/>
                                  </p:stCondLst>
                                  <p:childTnLst>
                                    <p:set>
                                      <p:cBhvr>
                                        <p:cTn id="24" dur="1" fill="hold">
                                          <p:stCondLst>
                                            <p:cond delay="0"/>
                                          </p:stCondLst>
                                        </p:cTn>
                                        <p:tgtEl>
                                          <p:spTgt spid="195"/>
                                        </p:tgtEl>
                                        <p:attrNameLst>
                                          <p:attrName>style.visibility</p:attrName>
                                        </p:attrNameLst>
                                      </p:cBhvr>
                                      <p:to>
                                        <p:strVal val="visible"/>
                                      </p:to>
                                    </p:set>
                                    <p:anim calcmode="lin" valueType="num">
                                      <p:cBhvr additive="base">
                                        <p:cTn id="25" dur="500"/>
                                        <p:tgtEl>
                                          <p:spTgt spid="195"/>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10" presetClass="entr" presetSubtype="0" fill="hold" nodeType="afterEffect">
                                  <p:stCondLst>
                                    <p:cond delay="0"/>
                                  </p:stCondLst>
                                  <p:childTnLst>
                                    <p:set>
                                      <p:cBhvr>
                                        <p:cTn id="28" dur="1" fill="hold">
                                          <p:stCondLst>
                                            <p:cond delay="0"/>
                                          </p:stCondLst>
                                        </p:cTn>
                                        <p:tgtEl>
                                          <p:spTgt spid="193"/>
                                        </p:tgtEl>
                                        <p:attrNameLst>
                                          <p:attrName>style.visibility</p:attrName>
                                        </p:attrNameLst>
                                      </p:cBhvr>
                                      <p:to>
                                        <p:strVal val="visible"/>
                                      </p:to>
                                    </p:set>
                                    <p:animEffect transition="in" filter="fade">
                                      <p:cBhvr>
                                        <p:cTn id="29" dur="500"/>
                                        <p:tgtEl>
                                          <p:spTgt spid="193"/>
                                        </p:tgtEl>
                                      </p:cBhvr>
                                    </p:animEffect>
                                  </p:childTnLst>
                                </p:cTn>
                              </p:par>
                              <p:par>
                                <p:cTn id="30" presetID="2" presetClass="entr" presetSubtype="4" fill="hold" nodeType="withEffect">
                                  <p:stCondLst>
                                    <p:cond delay="0"/>
                                  </p:stCondLst>
                                  <p:childTnLst>
                                    <p:set>
                                      <p:cBhvr>
                                        <p:cTn id="31" dur="1" fill="hold">
                                          <p:stCondLst>
                                            <p:cond delay="0"/>
                                          </p:stCondLst>
                                        </p:cTn>
                                        <p:tgtEl>
                                          <p:spTgt spid="190"/>
                                        </p:tgtEl>
                                        <p:attrNameLst>
                                          <p:attrName>style.visibility</p:attrName>
                                        </p:attrNameLst>
                                      </p:cBhvr>
                                      <p:to>
                                        <p:strVal val="visible"/>
                                      </p:to>
                                    </p:set>
                                    <p:anim calcmode="lin" valueType="num">
                                      <p:cBhvr additive="base">
                                        <p:cTn id="32" dur="500"/>
                                        <p:tgtEl>
                                          <p:spTgt spid="190"/>
                                        </p:tgtEl>
                                        <p:attrNameLst>
                                          <p:attrName>ppt_y</p:attrName>
                                        </p:attrNameLst>
                                      </p:cBhvr>
                                      <p:tavLst>
                                        <p:tav tm="0">
                                          <p:val>
                                            <p:strVal val="#ppt_y+1"/>
                                          </p:val>
                                        </p:tav>
                                        <p:tav tm="100000">
                                          <p:val>
                                            <p:strVal val="#ppt_y"/>
                                          </p:val>
                                        </p:tav>
                                      </p:tavLst>
                                    </p:anim>
                                  </p:childTnLst>
                                </p:cTn>
                              </p:par>
                            </p:childTnLst>
                          </p:cTn>
                        </p:par>
                        <p:par>
                          <p:cTn id="33" fill="hold">
                            <p:stCondLst>
                              <p:cond delay="3500"/>
                            </p:stCondLst>
                            <p:childTnLst>
                              <p:par>
                                <p:cTn id="34" presetID="2" presetClass="entr" presetSubtype="4" fill="hold" nodeType="afterEffect">
                                  <p:stCondLst>
                                    <p:cond delay="0"/>
                                  </p:stCondLst>
                                  <p:childTnLst>
                                    <p:set>
                                      <p:cBhvr>
                                        <p:cTn id="35" dur="1" fill="hold">
                                          <p:stCondLst>
                                            <p:cond delay="0"/>
                                          </p:stCondLst>
                                        </p:cTn>
                                        <p:tgtEl>
                                          <p:spTgt spid="196"/>
                                        </p:tgtEl>
                                        <p:attrNameLst>
                                          <p:attrName>style.visibility</p:attrName>
                                        </p:attrNameLst>
                                      </p:cBhvr>
                                      <p:to>
                                        <p:strVal val="visible"/>
                                      </p:to>
                                    </p:set>
                                    <p:anim calcmode="lin" valueType="num">
                                      <p:cBhvr additive="base">
                                        <p:cTn id="36" dur="500"/>
                                        <p:tgtEl>
                                          <p:spTgt spid="196"/>
                                        </p:tgtEl>
                                        <p:attrNameLst>
                                          <p:attrName>ppt_y</p:attrName>
                                        </p:attrNameLst>
                                      </p:cBhvr>
                                      <p:tavLst>
                                        <p:tav tm="0">
                                          <p:val>
                                            <p:strVal val="#ppt_y+1"/>
                                          </p:val>
                                        </p:tav>
                                        <p:tav tm="100000">
                                          <p:val>
                                            <p:strVal val="#ppt_y"/>
                                          </p:val>
                                        </p:tav>
                                      </p:tavLst>
                                    </p:anim>
                                  </p:childTnLst>
                                </p:cTn>
                              </p:par>
                            </p:childTnLst>
                          </p:cTn>
                        </p:par>
                        <p:par>
                          <p:cTn id="37" fill="hold">
                            <p:stCondLst>
                              <p:cond delay="4000"/>
                            </p:stCondLst>
                            <p:childTnLst>
                              <p:par>
                                <p:cTn id="38" presetID="10" presetClass="entr" presetSubtype="0" fill="hold" nodeType="afterEffect">
                                  <p:stCondLst>
                                    <p:cond delay="0"/>
                                  </p:stCondLst>
                                  <p:childTnLst>
                                    <p:set>
                                      <p:cBhvr>
                                        <p:cTn id="39" dur="1" fill="hold">
                                          <p:stCondLst>
                                            <p:cond delay="0"/>
                                          </p:stCondLst>
                                        </p:cTn>
                                        <p:tgtEl>
                                          <p:spTgt spid="194"/>
                                        </p:tgtEl>
                                        <p:attrNameLst>
                                          <p:attrName>style.visibility</p:attrName>
                                        </p:attrNameLst>
                                      </p:cBhvr>
                                      <p:to>
                                        <p:strVal val="visible"/>
                                      </p:to>
                                    </p:set>
                                    <p:animEffect transition="in" filter="fade">
                                      <p:cBhvr>
                                        <p:cTn id="40" dur="500"/>
                                        <p:tgtEl>
                                          <p:spTgt spid="194"/>
                                        </p:tgtEl>
                                      </p:cBhvr>
                                    </p:animEffect>
                                  </p:childTnLst>
                                </p:cTn>
                              </p:par>
                              <p:par>
                                <p:cTn id="41" presetID="2" presetClass="entr" presetSubtype="4" fill="hold" nodeType="withEffect">
                                  <p:stCondLst>
                                    <p:cond delay="0"/>
                                  </p:stCondLst>
                                  <p:childTnLst>
                                    <p:set>
                                      <p:cBhvr>
                                        <p:cTn id="42" dur="1" fill="hold">
                                          <p:stCondLst>
                                            <p:cond delay="0"/>
                                          </p:stCondLst>
                                        </p:cTn>
                                        <p:tgtEl>
                                          <p:spTgt spid="191"/>
                                        </p:tgtEl>
                                        <p:attrNameLst>
                                          <p:attrName>style.visibility</p:attrName>
                                        </p:attrNameLst>
                                      </p:cBhvr>
                                      <p:to>
                                        <p:strVal val="visible"/>
                                      </p:to>
                                    </p:set>
                                    <p:anim calcmode="lin" valueType="num">
                                      <p:cBhvr additive="base">
                                        <p:cTn id="43" dur="500"/>
                                        <p:tgtEl>
                                          <p:spTgt spid="19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4"/>
          <p:cNvSpPr txBox="1"/>
          <p:nvPr/>
        </p:nvSpPr>
        <p:spPr>
          <a:xfrm>
            <a:off x="6442282" y="896466"/>
            <a:ext cx="3805596" cy="477054"/>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IDEAL EXPERIMENT</a:t>
            </a:r>
            <a:endParaRPr/>
          </a:p>
        </p:txBody>
      </p:sp>
      <p:sp>
        <p:nvSpPr>
          <p:cNvPr id="203" name="Google Shape;203;p4"/>
          <p:cNvSpPr txBox="1"/>
          <p:nvPr/>
        </p:nvSpPr>
        <p:spPr>
          <a:xfrm>
            <a:off x="7264812" y="4643980"/>
            <a:ext cx="184731" cy="477054"/>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sz="2500">
              <a:solidFill>
                <a:schemeClr val="lt1"/>
              </a:solidFill>
              <a:latin typeface="Roboto Serif SemiBold"/>
              <a:ea typeface="Roboto Serif SemiBold"/>
              <a:cs typeface="Roboto Serif SemiBold"/>
              <a:sym typeface="Roboto Serif SemiBold"/>
            </a:endParaRPr>
          </a:p>
        </p:txBody>
      </p:sp>
      <p:sp>
        <p:nvSpPr>
          <p:cNvPr id="204" name="Google Shape;204;p4"/>
          <p:cNvSpPr txBox="1"/>
          <p:nvPr/>
        </p:nvSpPr>
        <p:spPr>
          <a:xfrm>
            <a:off x="5921197" y="1690786"/>
            <a:ext cx="5099228" cy="2534027"/>
          </a:xfrm>
          <a:prstGeom prst="rect">
            <a:avLst/>
          </a:prstGeom>
          <a:noFill/>
          <a:ln>
            <a:noFill/>
          </a:ln>
        </p:spPr>
        <p:txBody>
          <a:bodyPr spcFirstLastPara="1" wrap="square" lIns="91425" tIns="45700" rIns="91425" bIns="45700" anchor="t" anchorCtr="0">
            <a:spAutoFit/>
          </a:bodyPr>
          <a:lstStyle/>
          <a:p>
            <a:pPr marL="0" marR="0" lvl="0" indent="0" algn="just" rtl="0">
              <a:lnSpc>
                <a:spcPct val="150000"/>
              </a:lnSpc>
              <a:spcBef>
                <a:spcPts val="0"/>
              </a:spcBef>
              <a:spcAft>
                <a:spcPts val="0"/>
              </a:spcAft>
              <a:buNone/>
            </a:pPr>
            <a:r>
              <a:rPr lang="en-IN" sz="1800">
                <a:solidFill>
                  <a:schemeClr val="lt1"/>
                </a:solidFill>
                <a:latin typeface="Roboto Serif Light"/>
                <a:ea typeface="Roboto Serif Light"/>
                <a:cs typeface="Roboto Serif Light"/>
                <a:sym typeface="Roboto Serif Light"/>
              </a:rPr>
              <a:t>The ideal experiment here would consist of two groups; Action movies and Non-Action movies. The other variables like the release date, budget, movie stars, IMDB score, movie runtime remain the same. This way, we can attribute the success of the film to only “Genre”.</a:t>
            </a:r>
            <a:endParaRPr sz="1800">
              <a:solidFill>
                <a:schemeClr val="lt1"/>
              </a:solidFill>
              <a:latin typeface="Roboto Serif Light"/>
              <a:ea typeface="Roboto Serif Light"/>
              <a:cs typeface="Roboto Serif Light"/>
              <a:sym typeface="Roboto Serif Light"/>
            </a:endParaRPr>
          </a:p>
        </p:txBody>
      </p:sp>
      <p:pic>
        <p:nvPicPr>
          <p:cNvPr id="205" name="Google Shape;205;p4" descr="A picture containing sunset, outdoor, nature, sun&#10;&#10;Description automatically generated"/>
          <p:cNvPicPr preferRelativeResize="0">
            <a:picLocks noGrp="1"/>
          </p:cNvPicPr>
          <p:nvPr>
            <p:ph type="pic" idx="2"/>
          </p:nvPr>
        </p:nvPicPr>
        <p:blipFill rotWithShape="1">
          <a:blip r:embed="rId3">
            <a:alphaModFix/>
          </a:blip>
          <a:srcRect t="26008" b="11509"/>
          <a:stretch/>
        </p:blipFill>
        <p:spPr>
          <a:xfrm>
            <a:off x="280461" y="675912"/>
            <a:ext cx="5506176" cy="550617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02"/>
                                        </p:tgtEl>
                                        <p:attrNameLst>
                                          <p:attrName>style.visibility</p:attrName>
                                        </p:attrNameLst>
                                      </p:cBhvr>
                                      <p:to>
                                        <p:strVal val="visible"/>
                                      </p:to>
                                    </p:set>
                                    <p:anim calcmode="lin" valueType="num">
                                      <p:cBhvr additive="base">
                                        <p:cTn id="7" dur="500"/>
                                        <p:tgtEl>
                                          <p:spTgt spid="202"/>
                                        </p:tgtEl>
                                        <p:attrNameLst>
                                          <p:attrName>ppt_y</p:attrName>
                                        </p:attrNameLst>
                                      </p:cBhvr>
                                      <p:tavLst>
                                        <p:tav tm="0">
                                          <p:val>
                                            <p:strVal val="#ppt_y-1"/>
                                          </p:val>
                                        </p:tav>
                                        <p:tav tm="100000">
                                          <p:val>
                                            <p:strVal val="#ppt_y"/>
                                          </p:val>
                                        </p:tav>
                                      </p:tavLst>
                                    </p:anim>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05"/>
                                        </p:tgtEl>
                                        <p:attrNameLst>
                                          <p:attrName>style.visibility</p:attrName>
                                        </p:attrNameLst>
                                      </p:cBhvr>
                                      <p:to>
                                        <p:strVal val="visible"/>
                                      </p:to>
                                    </p:set>
                                    <p:anim calcmode="lin" valueType="num">
                                      <p:cBhvr additive="base">
                                        <p:cTn id="11" dur="500"/>
                                        <p:tgtEl>
                                          <p:spTgt spid="205"/>
                                        </p:tgtEl>
                                        <p:attrNameLst>
                                          <p:attrName>ppt_y</p:attrName>
                                        </p:attrNameLst>
                                      </p:cBhvr>
                                      <p:tavLst>
                                        <p:tav tm="0">
                                          <p:val>
                                            <p:strVal val="#ppt_y+1"/>
                                          </p:val>
                                        </p:tav>
                                        <p:tav tm="100000">
                                          <p:val>
                                            <p:strVal val="#ppt_y"/>
                                          </p:val>
                                        </p:tav>
                                      </p:tavLst>
                                    </p:anim>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04"/>
                                        </p:tgtEl>
                                        <p:attrNameLst>
                                          <p:attrName>style.visibility</p:attrName>
                                        </p:attrNameLst>
                                      </p:cBhvr>
                                      <p:to>
                                        <p:strVal val="visible"/>
                                      </p:to>
                                    </p:set>
                                    <p:animEffect transition="in" filter="fade">
                                      <p:cBhvr>
                                        <p:cTn id="15" dur="500"/>
                                        <p:tgtEl>
                                          <p:spTgt spid="2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g1a068f5a61c_0_42"/>
          <p:cNvSpPr txBox="1"/>
          <p:nvPr/>
        </p:nvSpPr>
        <p:spPr>
          <a:xfrm>
            <a:off x="4810234" y="896466"/>
            <a:ext cx="2571600" cy="307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sp>
        <p:nvSpPr>
          <p:cNvPr id="211" name="Google Shape;211;g1a068f5a61c_0_42"/>
          <p:cNvSpPr/>
          <p:nvPr/>
        </p:nvSpPr>
        <p:spPr>
          <a:xfrm>
            <a:off x="5386945" y="896475"/>
            <a:ext cx="3310800" cy="688800"/>
          </a:xfrm>
          <a:prstGeom prst="roundRect">
            <a:avLst>
              <a:gd name="adj" fmla="val 50000"/>
            </a:avLst>
          </a:prstGeom>
          <a:noFill/>
          <a:ln w="12700" cap="flat" cmpd="sng">
            <a:solidFill>
              <a:srgbClr val="FFFFFF"/>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IN" sz="2500">
                <a:solidFill>
                  <a:srgbClr val="FFFFFF"/>
                </a:solidFill>
                <a:latin typeface="Roboto Serif"/>
                <a:ea typeface="Roboto Serif"/>
                <a:cs typeface="Roboto Serif"/>
                <a:sym typeface="Roboto Serif"/>
              </a:rPr>
              <a:t>PROCESS</a:t>
            </a:r>
            <a:endParaRPr sz="2500">
              <a:solidFill>
                <a:srgbClr val="FFFFFF"/>
              </a:solidFill>
              <a:latin typeface="Roboto Serif"/>
              <a:ea typeface="Roboto Serif"/>
              <a:cs typeface="Roboto Serif"/>
              <a:sym typeface="Roboto Serif"/>
            </a:endParaRPr>
          </a:p>
        </p:txBody>
      </p:sp>
      <p:cxnSp>
        <p:nvCxnSpPr>
          <p:cNvPr id="212" name="Google Shape;212;g1a068f5a61c_0_42"/>
          <p:cNvCxnSpPr>
            <a:stCxn id="213" idx="3"/>
            <a:endCxn id="214" idx="1"/>
          </p:cNvCxnSpPr>
          <p:nvPr/>
        </p:nvCxnSpPr>
        <p:spPr>
          <a:xfrm rot="10800000" flipH="1">
            <a:off x="3186675" y="5456702"/>
            <a:ext cx="387900" cy="501000"/>
          </a:xfrm>
          <a:prstGeom prst="straightConnector1">
            <a:avLst/>
          </a:prstGeom>
          <a:noFill/>
          <a:ln w="9525" cap="flat" cmpd="sng">
            <a:solidFill>
              <a:srgbClr val="FFFFFF"/>
            </a:solidFill>
            <a:prstDash val="solid"/>
            <a:miter lim="800000"/>
            <a:headEnd type="none" w="sm" len="sm"/>
            <a:tailEnd type="none" w="sm" len="sm"/>
          </a:ln>
        </p:spPr>
      </p:cxnSp>
      <p:cxnSp>
        <p:nvCxnSpPr>
          <p:cNvPr id="215" name="Google Shape;215;g1a068f5a61c_0_42"/>
          <p:cNvCxnSpPr>
            <a:stCxn id="214" idx="3"/>
            <a:endCxn id="216" idx="1"/>
          </p:cNvCxnSpPr>
          <p:nvPr/>
        </p:nvCxnSpPr>
        <p:spPr>
          <a:xfrm rot="10800000" flipH="1">
            <a:off x="5764600" y="4784725"/>
            <a:ext cx="463500" cy="672000"/>
          </a:xfrm>
          <a:prstGeom prst="straightConnector1">
            <a:avLst/>
          </a:prstGeom>
          <a:noFill/>
          <a:ln w="9525" cap="flat" cmpd="sng">
            <a:solidFill>
              <a:srgbClr val="FFFFFF"/>
            </a:solidFill>
            <a:prstDash val="solid"/>
            <a:miter lim="800000"/>
            <a:headEnd type="none" w="sm" len="sm"/>
            <a:tailEnd type="none" w="sm" len="sm"/>
          </a:ln>
        </p:spPr>
      </p:cxnSp>
      <p:cxnSp>
        <p:nvCxnSpPr>
          <p:cNvPr id="217" name="Google Shape;217;g1a068f5a61c_0_42"/>
          <p:cNvCxnSpPr>
            <a:stCxn id="216" idx="3"/>
            <a:endCxn id="218" idx="1"/>
          </p:cNvCxnSpPr>
          <p:nvPr/>
        </p:nvCxnSpPr>
        <p:spPr>
          <a:xfrm rot="10800000" flipH="1">
            <a:off x="8418075" y="3668400"/>
            <a:ext cx="312300" cy="1116300"/>
          </a:xfrm>
          <a:prstGeom prst="straightConnector1">
            <a:avLst/>
          </a:prstGeom>
          <a:noFill/>
          <a:ln w="9525" cap="flat" cmpd="sng">
            <a:solidFill>
              <a:srgbClr val="FFFFFF"/>
            </a:solidFill>
            <a:prstDash val="solid"/>
            <a:miter lim="800000"/>
            <a:headEnd type="none" w="sm" len="sm"/>
            <a:tailEnd type="none" w="sm" len="sm"/>
          </a:ln>
        </p:spPr>
      </p:cxnSp>
      <p:sp>
        <p:nvSpPr>
          <p:cNvPr id="213" name="Google Shape;213;g1a068f5a61c_0_42"/>
          <p:cNvSpPr/>
          <p:nvPr/>
        </p:nvSpPr>
        <p:spPr>
          <a:xfrm>
            <a:off x="996675" y="5567702"/>
            <a:ext cx="2190000" cy="780000"/>
          </a:xfrm>
          <a:prstGeom prst="roundRect">
            <a:avLst>
              <a:gd name="adj" fmla="val 50000"/>
            </a:avLst>
          </a:prstGeom>
          <a:noFill/>
          <a:ln w="12700" cap="flat" cmpd="sng">
            <a:solidFill>
              <a:srgbClr val="B460CE"/>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9" name="Google Shape;219;g1a068f5a61c_0_42"/>
          <p:cNvSpPr txBox="1"/>
          <p:nvPr/>
        </p:nvSpPr>
        <p:spPr>
          <a:xfrm>
            <a:off x="996675" y="5634450"/>
            <a:ext cx="2190000" cy="6465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1800">
                <a:solidFill>
                  <a:srgbClr val="FFFFFF"/>
                </a:solidFill>
                <a:latin typeface="Roboto Serif SemiBold"/>
                <a:ea typeface="Roboto Serif SemiBold"/>
                <a:cs typeface="Roboto Serif SemiBold"/>
                <a:sym typeface="Roboto Serif SemiBold"/>
              </a:rPr>
              <a:t>Data Collection &amp; Structuring</a:t>
            </a:r>
            <a:endParaRPr/>
          </a:p>
        </p:txBody>
      </p:sp>
      <p:sp>
        <p:nvSpPr>
          <p:cNvPr id="220" name="Google Shape;220;g1a068f5a61c_0_42"/>
          <p:cNvSpPr/>
          <p:nvPr/>
        </p:nvSpPr>
        <p:spPr>
          <a:xfrm>
            <a:off x="1356419" y="3617054"/>
            <a:ext cx="1743000" cy="1743000"/>
          </a:xfrm>
          <a:prstGeom prst="ellipse">
            <a:avLst/>
          </a:prstGeom>
          <a:noFill/>
          <a:ln w="12700" cap="flat" cmpd="sng">
            <a:solidFill>
              <a:srgbClr val="B460C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4" name="Google Shape;214;g1a068f5a61c_0_42"/>
          <p:cNvSpPr/>
          <p:nvPr/>
        </p:nvSpPr>
        <p:spPr>
          <a:xfrm>
            <a:off x="3574600" y="5066725"/>
            <a:ext cx="2190000" cy="780000"/>
          </a:xfrm>
          <a:prstGeom prst="roundRect">
            <a:avLst>
              <a:gd name="adj" fmla="val 50000"/>
            </a:avLst>
          </a:prstGeom>
          <a:noFill/>
          <a:ln w="12700" cap="flat" cmpd="sng">
            <a:solidFill>
              <a:srgbClr val="0662AF"/>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1" name="Google Shape;221;g1a068f5a61c_0_42"/>
          <p:cNvSpPr txBox="1"/>
          <p:nvPr/>
        </p:nvSpPr>
        <p:spPr>
          <a:xfrm>
            <a:off x="3845638" y="5264800"/>
            <a:ext cx="1647900" cy="6465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1800">
                <a:solidFill>
                  <a:srgbClr val="FFFFFF"/>
                </a:solidFill>
                <a:latin typeface="Roboto Serif SemiBold"/>
                <a:ea typeface="Roboto Serif SemiBold"/>
                <a:cs typeface="Roboto Serif SemiBold"/>
                <a:sym typeface="Roboto Serif SemiBold"/>
              </a:rPr>
              <a:t>Hypothesis</a:t>
            </a:r>
            <a:endParaRPr sz="1800">
              <a:solidFill>
                <a:srgbClr val="FFFFFF"/>
              </a:solidFill>
              <a:latin typeface="Roboto Serif SemiBold"/>
              <a:ea typeface="Roboto Serif SemiBold"/>
              <a:cs typeface="Roboto Serif SemiBold"/>
              <a:sym typeface="Roboto Serif SemiBold"/>
            </a:endParaRPr>
          </a:p>
          <a:p>
            <a:pPr marL="0" marR="0" lvl="0" indent="0" algn="ctr" rtl="0">
              <a:spcBef>
                <a:spcPts val="0"/>
              </a:spcBef>
              <a:spcAft>
                <a:spcPts val="0"/>
              </a:spcAft>
              <a:buNone/>
            </a:pPr>
            <a:endParaRPr sz="1800">
              <a:solidFill>
                <a:srgbClr val="FFFFFF"/>
              </a:solidFill>
              <a:latin typeface="Roboto Serif SemiBold"/>
              <a:ea typeface="Roboto Serif SemiBold"/>
              <a:cs typeface="Roboto Serif SemiBold"/>
              <a:sym typeface="Roboto Serif SemiBold"/>
            </a:endParaRPr>
          </a:p>
        </p:txBody>
      </p:sp>
      <p:sp>
        <p:nvSpPr>
          <p:cNvPr id="222" name="Google Shape;222;g1a068f5a61c_0_42"/>
          <p:cNvSpPr/>
          <p:nvPr/>
        </p:nvSpPr>
        <p:spPr>
          <a:xfrm>
            <a:off x="3917302" y="3116075"/>
            <a:ext cx="1743000" cy="1743000"/>
          </a:xfrm>
          <a:prstGeom prst="ellipse">
            <a:avLst/>
          </a:prstGeom>
          <a:noFill/>
          <a:ln w="12700" cap="flat" cmpd="sng">
            <a:solidFill>
              <a:srgbClr val="0662A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6" name="Google Shape;216;g1a068f5a61c_0_42"/>
          <p:cNvSpPr/>
          <p:nvPr/>
        </p:nvSpPr>
        <p:spPr>
          <a:xfrm>
            <a:off x="6228075" y="4394700"/>
            <a:ext cx="2190000" cy="780000"/>
          </a:xfrm>
          <a:prstGeom prst="roundRect">
            <a:avLst>
              <a:gd name="adj" fmla="val 50000"/>
            </a:avLst>
          </a:prstGeom>
          <a:noFill/>
          <a:ln w="12700" cap="flat" cmpd="sng">
            <a:solidFill>
              <a:srgbClr val="F6CA42"/>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3" name="Google Shape;223;g1a068f5a61c_0_42"/>
          <p:cNvSpPr txBox="1"/>
          <p:nvPr/>
        </p:nvSpPr>
        <p:spPr>
          <a:xfrm>
            <a:off x="6536324" y="4458650"/>
            <a:ext cx="1552500" cy="6465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1800">
                <a:solidFill>
                  <a:srgbClr val="FFFFFF"/>
                </a:solidFill>
                <a:latin typeface="Roboto Serif SemiBold"/>
                <a:ea typeface="Roboto Serif SemiBold"/>
                <a:cs typeface="Roboto Serif SemiBold"/>
                <a:sym typeface="Roboto Serif SemiBold"/>
              </a:rPr>
              <a:t>Linear Regression</a:t>
            </a:r>
            <a:endParaRPr/>
          </a:p>
        </p:txBody>
      </p:sp>
      <p:sp>
        <p:nvSpPr>
          <p:cNvPr id="224" name="Google Shape;224;g1a068f5a61c_0_42"/>
          <p:cNvSpPr/>
          <p:nvPr/>
        </p:nvSpPr>
        <p:spPr>
          <a:xfrm>
            <a:off x="6508485" y="2444062"/>
            <a:ext cx="1743000" cy="1743000"/>
          </a:xfrm>
          <a:prstGeom prst="ellipse">
            <a:avLst/>
          </a:prstGeom>
          <a:noFill/>
          <a:ln w="12700" cap="flat" cmpd="sng">
            <a:solidFill>
              <a:srgbClr val="F6CA4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18" name="Google Shape;218;g1a068f5a61c_0_42"/>
          <p:cNvSpPr/>
          <p:nvPr/>
        </p:nvSpPr>
        <p:spPr>
          <a:xfrm>
            <a:off x="8730451" y="3324146"/>
            <a:ext cx="2190000" cy="688800"/>
          </a:xfrm>
          <a:prstGeom prst="roundRect">
            <a:avLst>
              <a:gd name="adj" fmla="val 50000"/>
            </a:avLst>
          </a:prstGeom>
          <a:noFill/>
          <a:ln w="12700" cap="flat" cmpd="sng">
            <a:solidFill>
              <a:srgbClr val="348C42"/>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25" name="Google Shape;225;g1a068f5a61c_0_42"/>
          <p:cNvSpPr txBox="1"/>
          <p:nvPr/>
        </p:nvSpPr>
        <p:spPr>
          <a:xfrm>
            <a:off x="9005452" y="3483900"/>
            <a:ext cx="1647900" cy="3693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1800">
                <a:solidFill>
                  <a:srgbClr val="FFFFFF"/>
                </a:solidFill>
                <a:latin typeface="Roboto Serif SemiBold"/>
                <a:ea typeface="Roboto Serif SemiBold"/>
                <a:cs typeface="Roboto Serif SemiBold"/>
                <a:sym typeface="Roboto Serif SemiBold"/>
              </a:rPr>
              <a:t>Conclusion</a:t>
            </a:r>
            <a:endParaRPr/>
          </a:p>
        </p:txBody>
      </p:sp>
      <p:sp>
        <p:nvSpPr>
          <p:cNvPr id="226" name="Google Shape;226;g1a068f5a61c_0_42"/>
          <p:cNvSpPr/>
          <p:nvPr/>
        </p:nvSpPr>
        <p:spPr>
          <a:xfrm>
            <a:off x="9073213" y="1373520"/>
            <a:ext cx="1743000" cy="1743000"/>
          </a:xfrm>
          <a:prstGeom prst="ellipse">
            <a:avLst/>
          </a:prstGeom>
          <a:noFill/>
          <a:ln w="12700" cap="flat" cmpd="sng">
            <a:solidFill>
              <a:srgbClr val="348C4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pic>
        <p:nvPicPr>
          <p:cNvPr id="227" name="Google Shape;227;g1a068f5a61c_0_42" descr="Logo, company name&#10;&#10;Description automatically generated"/>
          <p:cNvPicPr preferRelativeResize="0"/>
          <p:nvPr/>
        </p:nvPicPr>
        <p:blipFill rotWithShape="1">
          <a:blip r:embed="rId3">
            <a:alphaModFix/>
          </a:blip>
          <a:srcRect t="680" b="680"/>
          <a:stretch/>
        </p:blipFill>
        <p:spPr>
          <a:xfrm>
            <a:off x="1453918" y="3712231"/>
            <a:ext cx="1552576" cy="1552576"/>
          </a:xfrm>
          <a:prstGeom prst="rect">
            <a:avLst/>
          </a:prstGeom>
          <a:noFill/>
          <a:ln>
            <a:noFill/>
          </a:ln>
        </p:spPr>
      </p:pic>
      <p:pic>
        <p:nvPicPr>
          <p:cNvPr id="228" name="Google Shape;228;g1a068f5a61c_0_42" descr="Text, logo&#10;&#10;Description automatically generated"/>
          <p:cNvPicPr preferRelativeResize="0"/>
          <p:nvPr/>
        </p:nvPicPr>
        <p:blipFill rotWithShape="1">
          <a:blip r:embed="rId4">
            <a:alphaModFix/>
          </a:blip>
          <a:srcRect/>
          <a:stretch/>
        </p:blipFill>
        <p:spPr>
          <a:xfrm>
            <a:off x="4012477" y="3211252"/>
            <a:ext cx="1552576" cy="1552576"/>
          </a:xfrm>
          <a:prstGeom prst="rect">
            <a:avLst/>
          </a:prstGeom>
          <a:noFill/>
          <a:ln>
            <a:noFill/>
          </a:ln>
        </p:spPr>
      </p:pic>
      <p:pic>
        <p:nvPicPr>
          <p:cNvPr id="229" name="Google Shape;229;g1a068f5a61c_0_42" descr="A picture containing logo&#10;&#10;Description automatically generated"/>
          <p:cNvPicPr preferRelativeResize="0"/>
          <p:nvPr/>
        </p:nvPicPr>
        <p:blipFill rotWithShape="1">
          <a:blip r:embed="rId5">
            <a:alphaModFix/>
          </a:blip>
          <a:srcRect/>
          <a:stretch/>
        </p:blipFill>
        <p:spPr>
          <a:xfrm>
            <a:off x="6590433" y="2539239"/>
            <a:ext cx="1552576" cy="1552576"/>
          </a:xfrm>
          <a:prstGeom prst="rect">
            <a:avLst/>
          </a:prstGeom>
          <a:noFill/>
          <a:ln>
            <a:noFill/>
          </a:ln>
        </p:spPr>
      </p:pic>
      <p:pic>
        <p:nvPicPr>
          <p:cNvPr id="230" name="Google Shape;230;g1a068f5a61c_0_42" descr="A black and white drawing of a castle&#10;&#10;Description automatically generated with low confidence"/>
          <p:cNvPicPr preferRelativeResize="0"/>
          <p:nvPr/>
        </p:nvPicPr>
        <p:blipFill rotWithShape="1">
          <a:blip r:embed="rId6">
            <a:alphaModFix/>
          </a:blip>
          <a:srcRect/>
          <a:stretch/>
        </p:blipFill>
        <p:spPr>
          <a:xfrm>
            <a:off x="9168390" y="1468697"/>
            <a:ext cx="1552576" cy="15525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10860"/>
        </a:solidFill>
        <a:effectLst/>
      </p:bgPr>
    </p:bg>
    <p:spTree>
      <p:nvGrpSpPr>
        <p:cNvPr id="1" name="Shape 234"/>
        <p:cNvGrpSpPr/>
        <p:nvPr/>
      </p:nvGrpSpPr>
      <p:grpSpPr>
        <a:xfrm>
          <a:off x="0" y="0"/>
          <a:ext cx="0" cy="0"/>
          <a:chOff x="0" y="0"/>
          <a:chExt cx="0" cy="0"/>
        </a:xfrm>
      </p:grpSpPr>
      <p:sp>
        <p:nvSpPr>
          <p:cNvPr id="235" name="Google Shape;235;p5"/>
          <p:cNvSpPr/>
          <p:nvPr/>
        </p:nvSpPr>
        <p:spPr>
          <a:xfrm>
            <a:off x="1411513" y="4759325"/>
            <a:ext cx="1710900" cy="838200"/>
          </a:xfrm>
          <a:prstGeom prst="roundRect">
            <a:avLst>
              <a:gd name="adj" fmla="val 50000"/>
            </a:avLst>
          </a:prstGeom>
          <a:noFill/>
          <a:ln w="12700" cap="flat" cmpd="sng">
            <a:solidFill>
              <a:srgbClr val="B460CE"/>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6" name="Google Shape;236;p5"/>
          <p:cNvSpPr txBox="1"/>
          <p:nvPr/>
        </p:nvSpPr>
        <p:spPr>
          <a:xfrm>
            <a:off x="4081677" y="1391775"/>
            <a:ext cx="4852800" cy="4770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INDEPENDENT VARIABLES</a:t>
            </a:r>
            <a:endParaRPr sz="2500">
              <a:latin typeface="Roboto Serif"/>
              <a:ea typeface="Roboto Serif"/>
              <a:cs typeface="Roboto Serif"/>
              <a:sym typeface="Roboto Serif"/>
            </a:endParaRPr>
          </a:p>
        </p:txBody>
      </p:sp>
      <p:grpSp>
        <p:nvGrpSpPr>
          <p:cNvPr id="237" name="Google Shape;237;p5"/>
          <p:cNvGrpSpPr/>
          <p:nvPr/>
        </p:nvGrpSpPr>
        <p:grpSpPr>
          <a:xfrm>
            <a:off x="1411514" y="2642608"/>
            <a:ext cx="1710871" cy="1710871"/>
            <a:chOff x="1411514" y="2642608"/>
            <a:chExt cx="1710871" cy="1710871"/>
          </a:xfrm>
        </p:grpSpPr>
        <p:sp>
          <p:nvSpPr>
            <p:cNvPr id="238" name="Google Shape;238;p5"/>
            <p:cNvSpPr/>
            <p:nvPr/>
          </p:nvSpPr>
          <p:spPr>
            <a:xfrm>
              <a:off x="1411514" y="2642608"/>
              <a:ext cx="1710871" cy="1710871"/>
            </a:xfrm>
            <a:custGeom>
              <a:avLst/>
              <a:gdLst/>
              <a:ahLst/>
              <a:cxnLst/>
              <a:rect l="l" t="t" r="r" b="b"/>
              <a:pathLst>
                <a:path w="1710871" h="1710871" extrusionOk="0">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w="12700" cap="flat" cmpd="sng">
              <a:solidFill>
                <a:srgbClr val="B460CE"/>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9" name="Google Shape;239;p5"/>
            <p:cNvSpPr/>
            <p:nvPr/>
          </p:nvSpPr>
          <p:spPr>
            <a:xfrm>
              <a:off x="1491826" y="2722920"/>
              <a:ext cx="1550246" cy="1550246"/>
            </a:xfrm>
            <a:custGeom>
              <a:avLst/>
              <a:gdLst/>
              <a:ahLst/>
              <a:cxnLst/>
              <a:rect l="l" t="t" r="r" b="b"/>
              <a:pathLst>
                <a:path w="1550246" h="1550246" extrusionOk="0">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B460CE"/>
                </a:gs>
                <a:gs pos="100000">
                  <a:srgbClr val="833897"/>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40" name="Google Shape;240;p5"/>
          <p:cNvGrpSpPr/>
          <p:nvPr/>
        </p:nvGrpSpPr>
        <p:grpSpPr>
          <a:xfrm>
            <a:off x="3966331" y="2642608"/>
            <a:ext cx="1710871" cy="1710871"/>
            <a:chOff x="3966331" y="2642608"/>
            <a:chExt cx="1710871" cy="1710871"/>
          </a:xfrm>
        </p:grpSpPr>
        <p:sp>
          <p:nvSpPr>
            <p:cNvPr id="241" name="Google Shape;241;p5"/>
            <p:cNvSpPr/>
            <p:nvPr/>
          </p:nvSpPr>
          <p:spPr>
            <a:xfrm>
              <a:off x="3966331" y="2642608"/>
              <a:ext cx="1710871" cy="1710871"/>
            </a:xfrm>
            <a:custGeom>
              <a:avLst/>
              <a:gdLst/>
              <a:ahLst/>
              <a:cxnLst/>
              <a:rect l="l" t="t" r="r" b="b"/>
              <a:pathLst>
                <a:path w="1710871" h="1710871" extrusionOk="0">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w="12700" cap="flat" cmpd="sng">
              <a:solidFill>
                <a:srgbClr val="0662A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2" name="Google Shape;242;p5"/>
            <p:cNvSpPr/>
            <p:nvPr/>
          </p:nvSpPr>
          <p:spPr>
            <a:xfrm>
              <a:off x="4046643" y="2722920"/>
              <a:ext cx="1550246" cy="1550246"/>
            </a:xfrm>
            <a:custGeom>
              <a:avLst/>
              <a:gdLst/>
              <a:ahLst/>
              <a:cxnLst/>
              <a:rect l="l" t="t" r="r" b="b"/>
              <a:pathLst>
                <a:path w="1550246" h="1550246" extrusionOk="0">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0662AF"/>
                </a:gs>
                <a:gs pos="100000">
                  <a:srgbClr val="044072"/>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43" name="Google Shape;243;p5"/>
          <p:cNvGrpSpPr/>
          <p:nvPr/>
        </p:nvGrpSpPr>
        <p:grpSpPr>
          <a:xfrm>
            <a:off x="6514798" y="2642608"/>
            <a:ext cx="1710871" cy="1710871"/>
            <a:chOff x="6514798" y="2642608"/>
            <a:chExt cx="1710871" cy="1710871"/>
          </a:xfrm>
        </p:grpSpPr>
        <p:sp>
          <p:nvSpPr>
            <p:cNvPr id="244" name="Google Shape;244;p5"/>
            <p:cNvSpPr/>
            <p:nvPr/>
          </p:nvSpPr>
          <p:spPr>
            <a:xfrm>
              <a:off x="6514798" y="2642608"/>
              <a:ext cx="1710871" cy="1710871"/>
            </a:xfrm>
            <a:custGeom>
              <a:avLst/>
              <a:gdLst/>
              <a:ahLst/>
              <a:cxnLst/>
              <a:rect l="l" t="t" r="r" b="b"/>
              <a:pathLst>
                <a:path w="1710871" h="1710871" extrusionOk="0">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w="12700" cap="flat" cmpd="sng">
              <a:solidFill>
                <a:srgbClr val="F6CA4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5" name="Google Shape;245;p5"/>
            <p:cNvSpPr/>
            <p:nvPr/>
          </p:nvSpPr>
          <p:spPr>
            <a:xfrm>
              <a:off x="6595110" y="2722920"/>
              <a:ext cx="1550246" cy="1550246"/>
            </a:xfrm>
            <a:custGeom>
              <a:avLst/>
              <a:gdLst/>
              <a:ahLst/>
              <a:cxnLst/>
              <a:rect l="l" t="t" r="r" b="b"/>
              <a:pathLst>
                <a:path w="1550246" h="1550246" extrusionOk="0">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F6CA42"/>
                </a:gs>
                <a:gs pos="100000">
                  <a:srgbClr val="A74401"/>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46" name="Google Shape;246;p5"/>
          <p:cNvGrpSpPr/>
          <p:nvPr/>
        </p:nvGrpSpPr>
        <p:grpSpPr>
          <a:xfrm>
            <a:off x="9063264" y="2642608"/>
            <a:ext cx="1710871" cy="1710871"/>
            <a:chOff x="9063264" y="2642608"/>
            <a:chExt cx="1710871" cy="1710871"/>
          </a:xfrm>
        </p:grpSpPr>
        <p:sp>
          <p:nvSpPr>
            <p:cNvPr id="247" name="Google Shape;247;p5"/>
            <p:cNvSpPr/>
            <p:nvPr/>
          </p:nvSpPr>
          <p:spPr>
            <a:xfrm>
              <a:off x="9063264" y="2642608"/>
              <a:ext cx="1710871" cy="1710871"/>
            </a:xfrm>
            <a:custGeom>
              <a:avLst/>
              <a:gdLst/>
              <a:ahLst/>
              <a:cxnLst/>
              <a:rect l="l" t="t" r="r" b="b"/>
              <a:pathLst>
                <a:path w="1710871" h="1710871" extrusionOk="0">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w="12700" cap="flat" cmpd="sng">
              <a:solidFill>
                <a:srgbClr val="348C4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8" name="Google Shape;248;p5"/>
            <p:cNvSpPr/>
            <p:nvPr/>
          </p:nvSpPr>
          <p:spPr>
            <a:xfrm>
              <a:off x="9143576" y="2722920"/>
              <a:ext cx="1550246" cy="1550246"/>
            </a:xfrm>
            <a:custGeom>
              <a:avLst/>
              <a:gdLst/>
              <a:ahLst/>
              <a:cxnLst/>
              <a:rect l="l" t="t" r="r" b="b"/>
              <a:pathLst>
                <a:path w="1550246" h="1550246" extrusionOk="0">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348C42"/>
                </a:gs>
                <a:gs pos="100000">
                  <a:srgbClr val="064319"/>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49" name="Google Shape;249;p5"/>
          <p:cNvSpPr txBox="1"/>
          <p:nvPr/>
        </p:nvSpPr>
        <p:spPr>
          <a:xfrm>
            <a:off x="1744889" y="4993776"/>
            <a:ext cx="1040700" cy="3693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1800">
                <a:solidFill>
                  <a:schemeClr val="lt1"/>
                </a:solidFill>
                <a:latin typeface="Roboto Serif SemiBold"/>
                <a:ea typeface="Roboto Serif SemiBold"/>
                <a:cs typeface="Roboto Serif SemiBold"/>
                <a:sym typeface="Roboto Serif SemiBold"/>
              </a:rPr>
              <a:t>Genre</a:t>
            </a:r>
            <a:endParaRPr/>
          </a:p>
        </p:txBody>
      </p:sp>
      <p:sp>
        <p:nvSpPr>
          <p:cNvPr id="250" name="Google Shape;250;p5"/>
          <p:cNvSpPr txBox="1"/>
          <p:nvPr/>
        </p:nvSpPr>
        <p:spPr>
          <a:xfrm>
            <a:off x="4709800" y="5983275"/>
            <a:ext cx="1092300" cy="3693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sz="1800">
              <a:solidFill>
                <a:schemeClr val="lt1"/>
              </a:solidFill>
              <a:latin typeface="Roboto Serif SemiBold"/>
              <a:ea typeface="Roboto Serif SemiBold"/>
              <a:cs typeface="Roboto Serif SemiBold"/>
              <a:sym typeface="Roboto Serif SemiBold"/>
            </a:endParaRPr>
          </a:p>
        </p:txBody>
      </p:sp>
      <p:sp>
        <p:nvSpPr>
          <p:cNvPr id="251" name="Google Shape;251;p5"/>
          <p:cNvSpPr txBox="1"/>
          <p:nvPr/>
        </p:nvSpPr>
        <p:spPr>
          <a:xfrm>
            <a:off x="6857918" y="4832376"/>
            <a:ext cx="1024500" cy="307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sp>
        <p:nvSpPr>
          <p:cNvPr id="252" name="Google Shape;252;p5"/>
          <p:cNvSpPr txBox="1"/>
          <p:nvPr/>
        </p:nvSpPr>
        <p:spPr>
          <a:xfrm>
            <a:off x="9472045" y="4978370"/>
            <a:ext cx="906000" cy="307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sp>
        <p:nvSpPr>
          <p:cNvPr id="253" name="Google Shape;253;p5"/>
          <p:cNvSpPr/>
          <p:nvPr/>
        </p:nvSpPr>
        <p:spPr>
          <a:xfrm>
            <a:off x="3886005" y="4759325"/>
            <a:ext cx="1710900" cy="838200"/>
          </a:xfrm>
          <a:prstGeom prst="roundRect">
            <a:avLst>
              <a:gd name="adj" fmla="val 50000"/>
            </a:avLst>
          </a:prstGeom>
          <a:noFill/>
          <a:ln w="12700" cap="flat" cmpd="sng">
            <a:solidFill>
              <a:srgbClr val="0662AF"/>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IN" sz="1800">
                <a:solidFill>
                  <a:schemeClr val="lt1"/>
                </a:solidFill>
                <a:latin typeface="Roboto Serif"/>
                <a:ea typeface="Roboto Serif"/>
                <a:cs typeface="Roboto Serif"/>
                <a:sym typeface="Roboto Serif"/>
              </a:rPr>
              <a:t>Budget</a:t>
            </a:r>
            <a:endParaRPr sz="1800">
              <a:solidFill>
                <a:schemeClr val="lt1"/>
              </a:solidFill>
              <a:latin typeface="Roboto Serif"/>
              <a:ea typeface="Roboto Serif"/>
              <a:cs typeface="Roboto Serif"/>
              <a:sym typeface="Roboto Serif"/>
            </a:endParaRPr>
          </a:p>
        </p:txBody>
      </p:sp>
      <p:sp>
        <p:nvSpPr>
          <p:cNvPr id="254" name="Google Shape;254;p5"/>
          <p:cNvSpPr/>
          <p:nvPr/>
        </p:nvSpPr>
        <p:spPr>
          <a:xfrm>
            <a:off x="6474647" y="4759325"/>
            <a:ext cx="1710900" cy="838200"/>
          </a:xfrm>
          <a:prstGeom prst="roundRect">
            <a:avLst>
              <a:gd name="adj" fmla="val 50000"/>
            </a:avLst>
          </a:prstGeom>
          <a:noFill/>
          <a:ln w="12700" cap="flat" cmpd="sng">
            <a:solidFill>
              <a:srgbClr val="F6CA42"/>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IN" sz="1800">
                <a:solidFill>
                  <a:schemeClr val="lt1"/>
                </a:solidFill>
                <a:latin typeface="Roboto Serif"/>
                <a:ea typeface="Roboto Serif"/>
                <a:cs typeface="Roboto Serif"/>
                <a:sym typeface="Roboto Serif"/>
              </a:rPr>
              <a:t>Star Rating</a:t>
            </a:r>
            <a:endParaRPr sz="1800">
              <a:solidFill>
                <a:schemeClr val="lt1"/>
              </a:solidFill>
              <a:latin typeface="Roboto Serif"/>
              <a:ea typeface="Roboto Serif"/>
              <a:cs typeface="Roboto Serif"/>
              <a:sym typeface="Roboto Serif"/>
            </a:endParaRPr>
          </a:p>
        </p:txBody>
      </p:sp>
      <p:sp>
        <p:nvSpPr>
          <p:cNvPr id="255" name="Google Shape;255;p5"/>
          <p:cNvSpPr/>
          <p:nvPr/>
        </p:nvSpPr>
        <p:spPr>
          <a:xfrm>
            <a:off x="9063288" y="4759325"/>
            <a:ext cx="1710900" cy="838200"/>
          </a:xfrm>
          <a:prstGeom prst="roundRect">
            <a:avLst>
              <a:gd name="adj" fmla="val 50000"/>
            </a:avLst>
          </a:prstGeom>
          <a:noFill/>
          <a:ln w="12700" cap="flat" cmpd="sng">
            <a:solidFill>
              <a:srgbClr val="348C42"/>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IN" sz="1800">
                <a:solidFill>
                  <a:schemeClr val="lt1"/>
                </a:solidFill>
                <a:latin typeface="Roboto Serif"/>
                <a:ea typeface="Roboto Serif"/>
                <a:cs typeface="Roboto Serif"/>
                <a:sym typeface="Roboto Serif"/>
              </a:rPr>
              <a:t>IMDB score</a:t>
            </a:r>
            <a:endParaRPr sz="1800">
              <a:solidFill>
                <a:schemeClr val="lt1"/>
              </a:solidFill>
              <a:latin typeface="Roboto Serif"/>
              <a:ea typeface="Roboto Serif"/>
              <a:cs typeface="Roboto Serif"/>
              <a:sym typeface="Roboto Serif"/>
            </a:endParaRPr>
          </a:p>
        </p:txBody>
      </p:sp>
      <p:pic>
        <p:nvPicPr>
          <p:cNvPr id="256" name="Google Shape;256;p5"/>
          <p:cNvPicPr preferRelativeResize="0">
            <a:picLocks noGrp="1"/>
          </p:cNvPicPr>
          <p:nvPr>
            <p:ph type="pic" idx="2"/>
          </p:nvPr>
        </p:nvPicPr>
        <p:blipFill rotWithShape="1">
          <a:blip r:embed="rId3">
            <a:alphaModFix/>
          </a:blip>
          <a:srcRect/>
          <a:stretch/>
        </p:blipFill>
        <p:spPr>
          <a:xfrm>
            <a:off x="1746600" y="2977700"/>
            <a:ext cx="1040700" cy="1040700"/>
          </a:xfrm>
          <a:prstGeom prst="rect">
            <a:avLst/>
          </a:prstGeom>
          <a:noFill/>
          <a:ln>
            <a:noFill/>
          </a:ln>
        </p:spPr>
      </p:pic>
      <p:pic>
        <p:nvPicPr>
          <p:cNvPr id="257" name="Google Shape;257;p5"/>
          <p:cNvPicPr preferRelativeResize="0">
            <a:picLocks noGrp="1"/>
          </p:cNvPicPr>
          <p:nvPr>
            <p:ph type="pic" idx="3"/>
          </p:nvPr>
        </p:nvPicPr>
        <p:blipFill rotWithShape="1">
          <a:blip r:embed="rId4">
            <a:alphaModFix/>
          </a:blip>
          <a:srcRect/>
          <a:stretch/>
        </p:blipFill>
        <p:spPr>
          <a:xfrm>
            <a:off x="4298238" y="2977700"/>
            <a:ext cx="1040700" cy="1040700"/>
          </a:xfrm>
          <a:prstGeom prst="rect">
            <a:avLst/>
          </a:prstGeom>
          <a:noFill/>
          <a:ln>
            <a:noFill/>
          </a:ln>
        </p:spPr>
      </p:pic>
      <p:pic>
        <p:nvPicPr>
          <p:cNvPr id="258" name="Google Shape;258;p5"/>
          <p:cNvPicPr preferRelativeResize="0">
            <a:picLocks noGrp="1"/>
          </p:cNvPicPr>
          <p:nvPr>
            <p:ph type="pic" idx="4"/>
          </p:nvPr>
        </p:nvPicPr>
        <p:blipFill rotWithShape="1">
          <a:blip r:embed="rId5">
            <a:alphaModFix/>
          </a:blip>
          <a:srcRect l="31042" r="31045"/>
          <a:stretch/>
        </p:blipFill>
        <p:spPr>
          <a:xfrm>
            <a:off x="6798275" y="2926048"/>
            <a:ext cx="1092300" cy="1092352"/>
          </a:xfrm>
          <a:prstGeom prst="rect">
            <a:avLst/>
          </a:prstGeom>
          <a:noFill/>
          <a:ln>
            <a:noFill/>
          </a:ln>
        </p:spPr>
      </p:pic>
      <p:pic>
        <p:nvPicPr>
          <p:cNvPr id="259" name="Google Shape;259;p5"/>
          <p:cNvPicPr preferRelativeResize="0">
            <a:picLocks noGrp="1"/>
          </p:cNvPicPr>
          <p:nvPr>
            <p:ph type="pic" idx="5"/>
          </p:nvPr>
        </p:nvPicPr>
        <p:blipFill rotWithShape="1">
          <a:blip r:embed="rId6">
            <a:alphaModFix/>
          </a:blip>
          <a:srcRect l="6184" r="8983"/>
          <a:stretch/>
        </p:blipFill>
        <p:spPr>
          <a:xfrm>
            <a:off x="9387425" y="2894200"/>
            <a:ext cx="1024500" cy="12076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36"/>
                                        </p:tgtEl>
                                        <p:attrNameLst>
                                          <p:attrName>style.visibility</p:attrName>
                                        </p:attrNameLst>
                                      </p:cBhvr>
                                      <p:to>
                                        <p:strVal val="visible"/>
                                      </p:to>
                                    </p:set>
                                    <p:anim calcmode="lin" valueType="num">
                                      <p:cBhvr additive="base">
                                        <p:cTn id="7" dur="500"/>
                                        <p:tgtEl>
                                          <p:spTgt spid="236"/>
                                        </p:tgtEl>
                                        <p:attrNameLst>
                                          <p:attrName>ppt_y</p:attrName>
                                        </p:attrNameLst>
                                      </p:cBhvr>
                                      <p:tavLst>
                                        <p:tav tm="0">
                                          <p:val>
                                            <p:strVal val="#ppt_y-1"/>
                                          </p:val>
                                        </p:tav>
                                        <p:tav tm="100000">
                                          <p:val>
                                            <p:strVal val="#ppt_y"/>
                                          </p:val>
                                        </p:tav>
                                      </p:tavLst>
                                    </p:anim>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37"/>
                                        </p:tgtEl>
                                        <p:attrNameLst>
                                          <p:attrName>style.visibility</p:attrName>
                                        </p:attrNameLst>
                                      </p:cBhvr>
                                      <p:to>
                                        <p:strVal val="visible"/>
                                      </p:to>
                                    </p:set>
                                    <p:anim calcmode="lin" valueType="num">
                                      <p:cBhvr additive="base">
                                        <p:cTn id="11" dur="500"/>
                                        <p:tgtEl>
                                          <p:spTgt spid="237"/>
                                        </p:tgtEl>
                                        <p:attrNameLst>
                                          <p:attrName>ppt_y</p:attrName>
                                        </p:attrNameLst>
                                      </p:cBhvr>
                                      <p:tavLst>
                                        <p:tav tm="0">
                                          <p:val>
                                            <p:strVal val="#ppt_y+1"/>
                                          </p:val>
                                        </p:tav>
                                        <p:tav tm="100000">
                                          <p:val>
                                            <p:strVal val="#ppt_y"/>
                                          </p:val>
                                        </p:tav>
                                      </p:tavLst>
                                    </p:anim>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56"/>
                                        </p:tgtEl>
                                        <p:attrNameLst>
                                          <p:attrName>style.visibility</p:attrName>
                                        </p:attrNameLst>
                                      </p:cBhvr>
                                      <p:to>
                                        <p:strVal val="visible"/>
                                      </p:to>
                                    </p:set>
                                    <p:animEffect transition="in" filter="fade">
                                      <p:cBhvr>
                                        <p:cTn id="15" dur="500"/>
                                        <p:tgtEl>
                                          <p:spTgt spid="256"/>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35"/>
                                        </p:tgtEl>
                                        <p:attrNameLst>
                                          <p:attrName>style.visibility</p:attrName>
                                        </p:attrNameLst>
                                      </p:cBhvr>
                                      <p:to>
                                        <p:strVal val="visible"/>
                                      </p:to>
                                    </p:set>
                                    <p:animEffect transition="in" filter="fade">
                                      <p:cBhvr>
                                        <p:cTn id="19" dur="500"/>
                                        <p:tgtEl>
                                          <p:spTgt spid="235"/>
                                        </p:tgtEl>
                                      </p:cBhvr>
                                    </p:animEffect>
                                  </p:childTnLst>
                                </p:cTn>
                              </p:par>
                              <p:par>
                                <p:cTn id="20" presetID="2" presetClass="entr" presetSubtype="4" fill="hold" nodeType="withEffect">
                                  <p:stCondLst>
                                    <p:cond delay="0"/>
                                  </p:stCondLst>
                                  <p:childTnLst>
                                    <p:set>
                                      <p:cBhvr>
                                        <p:cTn id="21" dur="1" fill="hold">
                                          <p:stCondLst>
                                            <p:cond delay="0"/>
                                          </p:stCondLst>
                                        </p:cTn>
                                        <p:tgtEl>
                                          <p:spTgt spid="249"/>
                                        </p:tgtEl>
                                        <p:attrNameLst>
                                          <p:attrName>style.visibility</p:attrName>
                                        </p:attrNameLst>
                                      </p:cBhvr>
                                      <p:to>
                                        <p:strVal val="visible"/>
                                      </p:to>
                                    </p:set>
                                    <p:anim calcmode="lin" valueType="num">
                                      <p:cBhvr additive="base">
                                        <p:cTn id="22" dur="500"/>
                                        <p:tgtEl>
                                          <p:spTgt spid="249"/>
                                        </p:tgtEl>
                                        <p:attrNameLst>
                                          <p:attrName>ppt_y</p:attrName>
                                        </p:attrNameLst>
                                      </p:cBhvr>
                                      <p:tavLst>
                                        <p:tav tm="0">
                                          <p:val>
                                            <p:strVal val="#ppt_y+1"/>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240"/>
                                        </p:tgtEl>
                                        <p:attrNameLst>
                                          <p:attrName>style.visibility</p:attrName>
                                        </p:attrNameLst>
                                      </p:cBhvr>
                                      <p:to>
                                        <p:strVal val="visible"/>
                                      </p:to>
                                    </p:set>
                                    <p:anim calcmode="lin" valueType="num">
                                      <p:cBhvr additive="base">
                                        <p:cTn id="26" dur="500"/>
                                        <p:tgtEl>
                                          <p:spTgt spid="240"/>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257"/>
                                        </p:tgtEl>
                                        <p:attrNameLst>
                                          <p:attrName>style.visibility</p:attrName>
                                        </p:attrNameLst>
                                      </p:cBhvr>
                                      <p:to>
                                        <p:strVal val="visible"/>
                                      </p:to>
                                    </p:set>
                                    <p:animEffect transition="in" filter="fade">
                                      <p:cBhvr>
                                        <p:cTn id="30" dur="500"/>
                                        <p:tgtEl>
                                          <p:spTgt spid="257"/>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253"/>
                                        </p:tgtEl>
                                        <p:attrNameLst>
                                          <p:attrName>style.visibility</p:attrName>
                                        </p:attrNameLst>
                                      </p:cBhvr>
                                      <p:to>
                                        <p:strVal val="visible"/>
                                      </p:to>
                                    </p:set>
                                    <p:animEffect transition="in" filter="fade">
                                      <p:cBhvr>
                                        <p:cTn id="34" dur="500"/>
                                        <p:tgtEl>
                                          <p:spTgt spid="253"/>
                                        </p:tgtEl>
                                      </p:cBhvr>
                                    </p:animEffect>
                                  </p:childTnLst>
                                </p:cTn>
                              </p:par>
                              <p:par>
                                <p:cTn id="35" presetID="2" presetClass="entr" presetSubtype="4" fill="hold" nodeType="withEffect">
                                  <p:stCondLst>
                                    <p:cond delay="0"/>
                                  </p:stCondLst>
                                  <p:childTnLst>
                                    <p:set>
                                      <p:cBhvr>
                                        <p:cTn id="36" dur="1" fill="hold">
                                          <p:stCondLst>
                                            <p:cond delay="0"/>
                                          </p:stCondLst>
                                        </p:cTn>
                                        <p:tgtEl>
                                          <p:spTgt spid="250"/>
                                        </p:tgtEl>
                                        <p:attrNameLst>
                                          <p:attrName>style.visibility</p:attrName>
                                        </p:attrNameLst>
                                      </p:cBhvr>
                                      <p:to>
                                        <p:strVal val="visible"/>
                                      </p:to>
                                    </p:set>
                                    <p:anim calcmode="lin" valueType="num">
                                      <p:cBhvr additive="base">
                                        <p:cTn id="37" dur="500"/>
                                        <p:tgtEl>
                                          <p:spTgt spid="250"/>
                                        </p:tgtEl>
                                        <p:attrNameLst>
                                          <p:attrName>ppt_y</p:attrName>
                                        </p:attrNameLst>
                                      </p:cBhvr>
                                      <p:tavLst>
                                        <p:tav tm="0">
                                          <p:val>
                                            <p:strVal val="#ppt_y+1"/>
                                          </p:val>
                                        </p:tav>
                                        <p:tav tm="100000">
                                          <p:val>
                                            <p:strVal val="#ppt_y"/>
                                          </p:val>
                                        </p:tav>
                                      </p:tavLst>
                                    </p:anim>
                                  </p:childTnLst>
                                </p:cTn>
                              </p:par>
                            </p:childTnLst>
                          </p:cTn>
                        </p:par>
                        <p:par>
                          <p:cTn id="38" fill="hold">
                            <p:stCondLst>
                              <p:cond delay="3500"/>
                            </p:stCondLst>
                            <p:childTnLst>
                              <p:par>
                                <p:cTn id="39" presetID="2" presetClass="entr" presetSubtype="4" fill="hold" nodeType="afterEffect">
                                  <p:stCondLst>
                                    <p:cond delay="0"/>
                                  </p:stCondLst>
                                  <p:childTnLst>
                                    <p:set>
                                      <p:cBhvr>
                                        <p:cTn id="40" dur="1" fill="hold">
                                          <p:stCondLst>
                                            <p:cond delay="0"/>
                                          </p:stCondLst>
                                        </p:cTn>
                                        <p:tgtEl>
                                          <p:spTgt spid="243"/>
                                        </p:tgtEl>
                                        <p:attrNameLst>
                                          <p:attrName>style.visibility</p:attrName>
                                        </p:attrNameLst>
                                      </p:cBhvr>
                                      <p:to>
                                        <p:strVal val="visible"/>
                                      </p:to>
                                    </p:set>
                                    <p:anim calcmode="lin" valueType="num">
                                      <p:cBhvr additive="base">
                                        <p:cTn id="41" dur="500"/>
                                        <p:tgtEl>
                                          <p:spTgt spid="243"/>
                                        </p:tgtEl>
                                        <p:attrNameLst>
                                          <p:attrName>ppt_y</p:attrName>
                                        </p:attrNameLst>
                                      </p:cBhvr>
                                      <p:tavLst>
                                        <p:tav tm="0">
                                          <p:val>
                                            <p:strVal val="#ppt_y+1"/>
                                          </p:val>
                                        </p:tav>
                                        <p:tav tm="100000">
                                          <p:val>
                                            <p:strVal val="#ppt_y"/>
                                          </p:val>
                                        </p:tav>
                                      </p:tavLst>
                                    </p:anim>
                                  </p:childTnLst>
                                </p:cTn>
                              </p:par>
                            </p:childTnLst>
                          </p:cTn>
                        </p:par>
                        <p:par>
                          <p:cTn id="42" fill="hold">
                            <p:stCondLst>
                              <p:cond delay="4000"/>
                            </p:stCondLst>
                            <p:childTnLst>
                              <p:par>
                                <p:cTn id="43" presetID="10" presetClass="entr" presetSubtype="0" fill="hold" nodeType="afterEffect">
                                  <p:stCondLst>
                                    <p:cond delay="0"/>
                                  </p:stCondLst>
                                  <p:childTnLst>
                                    <p:set>
                                      <p:cBhvr>
                                        <p:cTn id="44" dur="1" fill="hold">
                                          <p:stCondLst>
                                            <p:cond delay="0"/>
                                          </p:stCondLst>
                                        </p:cTn>
                                        <p:tgtEl>
                                          <p:spTgt spid="258"/>
                                        </p:tgtEl>
                                        <p:attrNameLst>
                                          <p:attrName>style.visibility</p:attrName>
                                        </p:attrNameLst>
                                      </p:cBhvr>
                                      <p:to>
                                        <p:strVal val="visible"/>
                                      </p:to>
                                    </p:set>
                                    <p:animEffect transition="in" filter="fade">
                                      <p:cBhvr>
                                        <p:cTn id="45" dur="500"/>
                                        <p:tgtEl>
                                          <p:spTgt spid="258"/>
                                        </p:tgtEl>
                                      </p:cBhvr>
                                    </p:animEffect>
                                  </p:childTnLst>
                                </p:cTn>
                              </p:par>
                            </p:childTnLst>
                          </p:cTn>
                        </p:par>
                        <p:par>
                          <p:cTn id="46" fill="hold">
                            <p:stCondLst>
                              <p:cond delay="4500"/>
                            </p:stCondLst>
                            <p:childTnLst>
                              <p:par>
                                <p:cTn id="47" presetID="10" presetClass="entr" presetSubtype="0" fill="hold" nodeType="afterEffect">
                                  <p:stCondLst>
                                    <p:cond delay="0"/>
                                  </p:stCondLst>
                                  <p:childTnLst>
                                    <p:set>
                                      <p:cBhvr>
                                        <p:cTn id="48" dur="1" fill="hold">
                                          <p:stCondLst>
                                            <p:cond delay="0"/>
                                          </p:stCondLst>
                                        </p:cTn>
                                        <p:tgtEl>
                                          <p:spTgt spid="254"/>
                                        </p:tgtEl>
                                        <p:attrNameLst>
                                          <p:attrName>style.visibility</p:attrName>
                                        </p:attrNameLst>
                                      </p:cBhvr>
                                      <p:to>
                                        <p:strVal val="visible"/>
                                      </p:to>
                                    </p:set>
                                    <p:animEffect transition="in" filter="fade">
                                      <p:cBhvr>
                                        <p:cTn id="49" dur="500"/>
                                        <p:tgtEl>
                                          <p:spTgt spid="254"/>
                                        </p:tgtEl>
                                      </p:cBhvr>
                                    </p:animEffect>
                                  </p:childTnLst>
                                </p:cTn>
                              </p:par>
                              <p:par>
                                <p:cTn id="50" presetID="2" presetClass="entr" presetSubtype="4" fill="hold" nodeType="withEffect">
                                  <p:stCondLst>
                                    <p:cond delay="0"/>
                                  </p:stCondLst>
                                  <p:childTnLst>
                                    <p:set>
                                      <p:cBhvr>
                                        <p:cTn id="51" dur="1" fill="hold">
                                          <p:stCondLst>
                                            <p:cond delay="0"/>
                                          </p:stCondLst>
                                        </p:cTn>
                                        <p:tgtEl>
                                          <p:spTgt spid="251"/>
                                        </p:tgtEl>
                                        <p:attrNameLst>
                                          <p:attrName>style.visibility</p:attrName>
                                        </p:attrNameLst>
                                      </p:cBhvr>
                                      <p:to>
                                        <p:strVal val="visible"/>
                                      </p:to>
                                    </p:set>
                                    <p:anim calcmode="lin" valueType="num">
                                      <p:cBhvr additive="base">
                                        <p:cTn id="52" dur="500"/>
                                        <p:tgtEl>
                                          <p:spTgt spid="251"/>
                                        </p:tgtEl>
                                        <p:attrNameLst>
                                          <p:attrName>ppt_y</p:attrName>
                                        </p:attrNameLst>
                                      </p:cBhvr>
                                      <p:tavLst>
                                        <p:tav tm="0">
                                          <p:val>
                                            <p:strVal val="#ppt_y+1"/>
                                          </p:val>
                                        </p:tav>
                                        <p:tav tm="100000">
                                          <p:val>
                                            <p:strVal val="#ppt_y"/>
                                          </p:val>
                                        </p:tav>
                                      </p:tavLst>
                                    </p:anim>
                                  </p:childTnLst>
                                </p:cTn>
                              </p:par>
                            </p:childTnLst>
                          </p:cTn>
                        </p:par>
                        <p:par>
                          <p:cTn id="53" fill="hold">
                            <p:stCondLst>
                              <p:cond delay="5000"/>
                            </p:stCondLst>
                            <p:childTnLst>
                              <p:par>
                                <p:cTn id="54" presetID="2" presetClass="entr" presetSubtype="4" fill="hold" nodeType="afterEffect">
                                  <p:stCondLst>
                                    <p:cond delay="0"/>
                                  </p:stCondLst>
                                  <p:childTnLst>
                                    <p:set>
                                      <p:cBhvr>
                                        <p:cTn id="55" dur="1" fill="hold">
                                          <p:stCondLst>
                                            <p:cond delay="0"/>
                                          </p:stCondLst>
                                        </p:cTn>
                                        <p:tgtEl>
                                          <p:spTgt spid="246"/>
                                        </p:tgtEl>
                                        <p:attrNameLst>
                                          <p:attrName>style.visibility</p:attrName>
                                        </p:attrNameLst>
                                      </p:cBhvr>
                                      <p:to>
                                        <p:strVal val="visible"/>
                                      </p:to>
                                    </p:set>
                                    <p:anim calcmode="lin" valueType="num">
                                      <p:cBhvr additive="base">
                                        <p:cTn id="56" dur="500"/>
                                        <p:tgtEl>
                                          <p:spTgt spid="246"/>
                                        </p:tgtEl>
                                        <p:attrNameLst>
                                          <p:attrName>ppt_y</p:attrName>
                                        </p:attrNameLst>
                                      </p:cBhvr>
                                      <p:tavLst>
                                        <p:tav tm="0">
                                          <p:val>
                                            <p:strVal val="#ppt_y+1"/>
                                          </p:val>
                                        </p:tav>
                                        <p:tav tm="100000">
                                          <p:val>
                                            <p:strVal val="#ppt_y"/>
                                          </p:val>
                                        </p:tav>
                                      </p:tavLst>
                                    </p:anim>
                                  </p:childTnLst>
                                </p:cTn>
                              </p:par>
                            </p:childTnLst>
                          </p:cTn>
                        </p:par>
                        <p:par>
                          <p:cTn id="57" fill="hold">
                            <p:stCondLst>
                              <p:cond delay="5500"/>
                            </p:stCondLst>
                            <p:childTnLst>
                              <p:par>
                                <p:cTn id="58" presetID="10" presetClass="entr" presetSubtype="0" fill="hold" nodeType="afterEffect">
                                  <p:stCondLst>
                                    <p:cond delay="0"/>
                                  </p:stCondLst>
                                  <p:childTnLst>
                                    <p:set>
                                      <p:cBhvr>
                                        <p:cTn id="59" dur="1" fill="hold">
                                          <p:stCondLst>
                                            <p:cond delay="0"/>
                                          </p:stCondLst>
                                        </p:cTn>
                                        <p:tgtEl>
                                          <p:spTgt spid="259"/>
                                        </p:tgtEl>
                                        <p:attrNameLst>
                                          <p:attrName>style.visibility</p:attrName>
                                        </p:attrNameLst>
                                      </p:cBhvr>
                                      <p:to>
                                        <p:strVal val="visible"/>
                                      </p:to>
                                    </p:set>
                                    <p:animEffect transition="in" filter="fade">
                                      <p:cBhvr>
                                        <p:cTn id="60" dur="500"/>
                                        <p:tgtEl>
                                          <p:spTgt spid="259"/>
                                        </p:tgtEl>
                                      </p:cBhvr>
                                    </p:animEffect>
                                  </p:childTnLst>
                                </p:cTn>
                              </p:par>
                            </p:childTnLst>
                          </p:cTn>
                        </p:par>
                        <p:par>
                          <p:cTn id="61" fill="hold">
                            <p:stCondLst>
                              <p:cond delay="6000"/>
                            </p:stCondLst>
                            <p:childTnLst>
                              <p:par>
                                <p:cTn id="62" presetID="10" presetClass="entr" presetSubtype="0" fill="hold" nodeType="afterEffect">
                                  <p:stCondLst>
                                    <p:cond delay="0"/>
                                  </p:stCondLst>
                                  <p:childTnLst>
                                    <p:set>
                                      <p:cBhvr>
                                        <p:cTn id="63" dur="1" fill="hold">
                                          <p:stCondLst>
                                            <p:cond delay="0"/>
                                          </p:stCondLst>
                                        </p:cTn>
                                        <p:tgtEl>
                                          <p:spTgt spid="255"/>
                                        </p:tgtEl>
                                        <p:attrNameLst>
                                          <p:attrName>style.visibility</p:attrName>
                                        </p:attrNameLst>
                                      </p:cBhvr>
                                      <p:to>
                                        <p:strVal val="visible"/>
                                      </p:to>
                                    </p:set>
                                    <p:animEffect transition="in" filter="fade">
                                      <p:cBhvr>
                                        <p:cTn id="64" dur="500"/>
                                        <p:tgtEl>
                                          <p:spTgt spid="255"/>
                                        </p:tgtEl>
                                      </p:cBhvr>
                                    </p:animEffect>
                                  </p:childTnLst>
                                </p:cTn>
                              </p:par>
                              <p:par>
                                <p:cTn id="65" presetID="2" presetClass="entr" presetSubtype="4" fill="hold" nodeType="withEffect">
                                  <p:stCondLst>
                                    <p:cond delay="0"/>
                                  </p:stCondLst>
                                  <p:childTnLst>
                                    <p:set>
                                      <p:cBhvr>
                                        <p:cTn id="66" dur="1" fill="hold">
                                          <p:stCondLst>
                                            <p:cond delay="0"/>
                                          </p:stCondLst>
                                        </p:cTn>
                                        <p:tgtEl>
                                          <p:spTgt spid="252"/>
                                        </p:tgtEl>
                                        <p:attrNameLst>
                                          <p:attrName>style.visibility</p:attrName>
                                        </p:attrNameLst>
                                      </p:cBhvr>
                                      <p:to>
                                        <p:strVal val="visible"/>
                                      </p:to>
                                    </p:set>
                                    <p:anim calcmode="lin" valueType="num">
                                      <p:cBhvr additive="base">
                                        <p:cTn id="67" dur="500"/>
                                        <p:tgtEl>
                                          <p:spTgt spid="2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10860"/>
        </a:solidFill>
        <a:effectLst/>
      </p:bgPr>
    </p:bg>
    <p:spTree>
      <p:nvGrpSpPr>
        <p:cNvPr id="1" name="Shape 263"/>
        <p:cNvGrpSpPr/>
        <p:nvPr/>
      </p:nvGrpSpPr>
      <p:grpSpPr>
        <a:xfrm>
          <a:off x="0" y="0"/>
          <a:ext cx="0" cy="0"/>
          <a:chOff x="0" y="0"/>
          <a:chExt cx="0" cy="0"/>
        </a:xfrm>
      </p:grpSpPr>
      <p:sp>
        <p:nvSpPr>
          <p:cNvPr id="264" name="Google Shape;264;g1a068f5a61c_0_0"/>
          <p:cNvSpPr txBox="1"/>
          <p:nvPr/>
        </p:nvSpPr>
        <p:spPr>
          <a:xfrm>
            <a:off x="4081677" y="1391775"/>
            <a:ext cx="4852800" cy="4770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DATA SOURCES</a:t>
            </a:r>
            <a:endParaRPr sz="2500">
              <a:latin typeface="Roboto Serif"/>
              <a:ea typeface="Roboto Serif"/>
              <a:cs typeface="Roboto Serif"/>
              <a:sym typeface="Roboto Serif"/>
            </a:endParaRPr>
          </a:p>
        </p:txBody>
      </p:sp>
      <p:grpSp>
        <p:nvGrpSpPr>
          <p:cNvPr id="265" name="Google Shape;265;g1a068f5a61c_0_0"/>
          <p:cNvGrpSpPr/>
          <p:nvPr/>
        </p:nvGrpSpPr>
        <p:grpSpPr>
          <a:xfrm>
            <a:off x="3458669" y="2503632"/>
            <a:ext cx="2147314" cy="1976398"/>
            <a:chOff x="3966331" y="2642608"/>
            <a:chExt cx="1710871" cy="1710871"/>
          </a:xfrm>
        </p:grpSpPr>
        <p:sp>
          <p:nvSpPr>
            <p:cNvPr id="266" name="Google Shape;266;g1a068f5a61c_0_0"/>
            <p:cNvSpPr/>
            <p:nvPr/>
          </p:nvSpPr>
          <p:spPr>
            <a:xfrm>
              <a:off x="3966331" y="2642608"/>
              <a:ext cx="1710871" cy="1710871"/>
            </a:xfrm>
            <a:custGeom>
              <a:avLst/>
              <a:gdLst/>
              <a:ahLst/>
              <a:cxnLst/>
              <a:rect l="l" t="t" r="r" b="b"/>
              <a:pathLst>
                <a:path w="1710871" h="1710871" extrusionOk="0">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w="12700" cap="flat" cmpd="sng">
              <a:solidFill>
                <a:srgbClr val="0662A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7" name="Google Shape;267;g1a068f5a61c_0_0"/>
            <p:cNvSpPr/>
            <p:nvPr/>
          </p:nvSpPr>
          <p:spPr>
            <a:xfrm>
              <a:off x="4046643" y="2722920"/>
              <a:ext cx="1550246" cy="1550246"/>
            </a:xfrm>
            <a:custGeom>
              <a:avLst/>
              <a:gdLst/>
              <a:ahLst/>
              <a:cxnLst/>
              <a:rect l="l" t="t" r="r" b="b"/>
              <a:pathLst>
                <a:path w="1550246" h="1550246" extrusionOk="0">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0662AF"/>
                </a:gs>
                <a:gs pos="100000">
                  <a:srgbClr val="044072"/>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68" name="Google Shape;268;g1a068f5a61c_0_0"/>
          <p:cNvGrpSpPr/>
          <p:nvPr/>
        </p:nvGrpSpPr>
        <p:grpSpPr>
          <a:xfrm>
            <a:off x="6657250" y="2503632"/>
            <a:ext cx="2147314" cy="1976398"/>
            <a:chOff x="6514798" y="2642608"/>
            <a:chExt cx="1710871" cy="1710871"/>
          </a:xfrm>
        </p:grpSpPr>
        <p:sp>
          <p:nvSpPr>
            <p:cNvPr id="269" name="Google Shape;269;g1a068f5a61c_0_0"/>
            <p:cNvSpPr/>
            <p:nvPr/>
          </p:nvSpPr>
          <p:spPr>
            <a:xfrm>
              <a:off x="6514798" y="2642608"/>
              <a:ext cx="1710871" cy="1710871"/>
            </a:xfrm>
            <a:custGeom>
              <a:avLst/>
              <a:gdLst/>
              <a:ahLst/>
              <a:cxnLst/>
              <a:rect l="l" t="t" r="r" b="b"/>
              <a:pathLst>
                <a:path w="1710871" h="1710871" extrusionOk="0">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w="12700" cap="flat" cmpd="sng">
              <a:solidFill>
                <a:srgbClr val="F6CA4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0" name="Google Shape;270;g1a068f5a61c_0_0"/>
            <p:cNvSpPr/>
            <p:nvPr/>
          </p:nvSpPr>
          <p:spPr>
            <a:xfrm>
              <a:off x="6595110" y="2722920"/>
              <a:ext cx="1550246" cy="1550246"/>
            </a:xfrm>
            <a:custGeom>
              <a:avLst/>
              <a:gdLst/>
              <a:ahLst/>
              <a:cxnLst/>
              <a:rect l="l" t="t" r="r" b="b"/>
              <a:pathLst>
                <a:path w="1550246" h="1550246" extrusionOk="0">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F6CA42"/>
                </a:gs>
                <a:gs pos="100000">
                  <a:srgbClr val="A74401"/>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71" name="Google Shape;271;g1a068f5a61c_0_0"/>
          <p:cNvSpPr txBox="1"/>
          <p:nvPr/>
        </p:nvSpPr>
        <p:spPr>
          <a:xfrm>
            <a:off x="4267789" y="5969424"/>
            <a:ext cx="1206600" cy="3693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sz="1800">
              <a:solidFill>
                <a:schemeClr val="lt1"/>
              </a:solidFill>
              <a:latin typeface="Roboto Serif SemiBold"/>
              <a:ea typeface="Roboto Serif SemiBold"/>
              <a:cs typeface="Roboto Serif SemiBold"/>
              <a:sym typeface="Roboto Serif SemiBold"/>
            </a:endParaRPr>
          </a:p>
        </p:txBody>
      </p:sp>
      <p:sp>
        <p:nvSpPr>
          <p:cNvPr id="272" name="Google Shape;272;g1a068f5a61c_0_0"/>
          <p:cNvSpPr txBox="1"/>
          <p:nvPr/>
        </p:nvSpPr>
        <p:spPr>
          <a:xfrm>
            <a:off x="7087819" y="5032922"/>
            <a:ext cx="1285800" cy="307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sp>
        <p:nvSpPr>
          <p:cNvPr id="273" name="Google Shape;273;g1a068f5a61c_0_0"/>
          <p:cNvSpPr/>
          <p:nvPr/>
        </p:nvSpPr>
        <p:spPr>
          <a:xfrm>
            <a:off x="3357799" y="4948538"/>
            <a:ext cx="2327700" cy="968400"/>
          </a:xfrm>
          <a:prstGeom prst="roundRect">
            <a:avLst>
              <a:gd name="adj" fmla="val 50000"/>
            </a:avLst>
          </a:prstGeom>
          <a:noFill/>
          <a:ln w="12700" cap="flat" cmpd="sng">
            <a:solidFill>
              <a:srgbClr val="0662AF"/>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IN" sz="1800">
                <a:solidFill>
                  <a:schemeClr val="lt1"/>
                </a:solidFill>
                <a:latin typeface="Roboto Serif"/>
                <a:ea typeface="Roboto Serif"/>
                <a:cs typeface="Roboto Serif"/>
                <a:sym typeface="Roboto Serif"/>
              </a:rPr>
              <a:t>Kaggle</a:t>
            </a:r>
            <a:endParaRPr sz="1800">
              <a:solidFill>
                <a:schemeClr val="lt1"/>
              </a:solidFill>
              <a:latin typeface="Roboto Serif"/>
              <a:ea typeface="Roboto Serif"/>
              <a:cs typeface="Roboto Serif"/>
              <a:sym typeface="Roboto Serif"/>
            </a:endParaRPr>
          </a:p>
        </p:txBody>
      </p:sp>
      <p:sp>
        <p:nvSpPr>
          <p:cNvPr id="274" name="Google Shape;274;g1a068f5a61c_0_0"/>
          <p:cNvSpPr/>
          <p:nvPr/>
        </p:nvSpPr>
        <p:spPr>
          <a:xfrm>
            <a:off x="6606784" y="4948538"/>
            <a:ext cx="2327700" cy="968400"/>
          </a:xfrm>
          <a:prstGeom prst="roundRect">
            <a:avLst>
              <a:gd name="adj" fmla="val 50000"/>
            </a:avLst>
          </a:prstGeom>
          <a:noFill/>
          <a:ln w="12700" cap="flat" cmpd="sng">
            <a:solidFill>
              <a:srgbClr val="F6CA42"/>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IN" sz="1800">
                <a:solidFill>
                  <a:schemeClr val="lt1"/>
                </a:solidFill>
                <a:latin typeface="Roboto Serif"/>
                <a:ea typeface="Roboto Serif"/>
                <a:cs typeface="Roboto Serif"/>
                <a:sym typeface="Roboto Serif"/>
              </a:rPr>
              <a:t>                       Data Camp</a:t>
            </a:r>
            <a:endParaRPr sz="1800">
              <a:solidFill>
                <a:schemeClr val="lt1"/>
              </a:solidFill>
              <a:latin typeface="Roboto Serif"/>
              <a:ea typeface="Roboto Serif"/>
              <a:cs typeface="Roboto Serif"/>
              <a:sym typeface="Roboto Serif"/>
            </a:endParaRPr>
          </a:p>
          <a:p>
            <a:pPr marL="0" marR="0" lvl="0" indent="0" algn="ctr" rtl="0">
              <a:spcBef>
                <a:spcPts val="0"/>
              </a:spcBef>
              <a:spcAft>
                <a:spcPts val="0"/>
              </a:spcAft>
              <a:buNone/>
            </a:pPr>
            <a:endParaRPr sz="1800">
              <a:solidFill>
                <a:schemeClr val="lt1"/>
              </a:solidFill>
              <a:latin typeface="Roboto Serif"/>
              <a:ea typeface="Roboto Serif"/>
              <a:cs typeface="Roboto Serif"/>
              <a:sym typeface="Roboto Serif"/>
            </a:endParaRPr>
          </a:p>
        </p:txBody>
      </p:sp>
      <p:pic>
        <p:nvPicPr>
          <p:cNvPr id="275" name="Google Shape;275;g1a068f5a61c_0_0"/>
          <p:cNvPicPr preferRelativeResize="0">
            <a:picLocks noGrp="1"/>
          </p:cNvPicPr>
          <p:nvPr>
            <p:ph type="pic" idx="3"/>
          </p:nvPr>
        </p:nvPicPr>
        <p:blipFill rotWithShape="1">
          <a:blip r:embed="rId3">
            <a:alphaModFix/>
          </a:blip>
          <a:srcRect r="34610"/>
          <a:stretch/>
        </p:blipFill>
        <p:spPr>
          <a:xfrm>
            <a:off x="3889345" y="2860695"/>
            <a:ext cx="1285837" cy="1202146"/>
          </a:xfrm>
          <a:prstGeom prst="rect">
            <a:avLst/>
          </a:prstGeom>
          <a:noFill/>
          <a:ln>
            <a:noFill/>
          </a:ln>
        </p:spPr>
      </p:pic>
      <p:pic>
        <p:nvPicPr>
          <p:cNvPr id="276" name="Google Shape;276;g1a068f5a61c_0_0"/>
          <p:cNvPicPr preferRelativeResize="0">
            <a:picLocks noGrp="1"/>
          </p:cNvPicPr>
          <p:nvPr>
            <p:ph type="pic" idx="4"/>
          </p:nvPr>
        </p:nvPicPr>
        <p:blipFill rotWithShape="1">
          <a:blip r:embed="rId4">
            <a:alphaModFix/>
          </a:blip>
          <a:srcRect/>
          <a:stretch/>
        </p:blipFill>
        <p:spPr>
          <a:xfrm>
            <a:off x="7045280" y="2860678"/>
            <a:ext cx="1370933" cy="126181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64"/>
                                        </p:tgtEl>
                                        <p:attrNameLst>
                                          <p:attrName>style.visibility</p:attrName>
                                        </p:attrNameLst>
                                      </p:cBhvr>
                                      <p:to>
                                        <p:strVal val="visible"/>
                                      </p:to>
                                    </p:set>
                                    <p:anim calcmode="lin" valueType="num">
                                      <p:cBhvr additive="base">
                                        <p:cTn id="7" dur="500"/>
                                        <p:tgtEl>
                                          <p:spTgt spid="264"/>
                                        </p:tgtEl>
                                        <p:attrNameLst>
                                          <p:attrName>ppt_y</p:attrName>
                                        </p:attrNameLst>
                                      </p:cBhvr>
                                      <p:tavLst>
                                        <p:tav tm="0">
                                          <p:val>
                                            <p:strVal val="#ppt_y-1"/>
                                          </p:val>
                                        </p:tav>
                                        <p:tav tm="100000">
                                          <p:val>
                                            <p:strVal val="#ppt_y"/>
                                          </p:val>
                                        </p:tav>
                                      </p:tavLst>
                                    </p:anim>
                                  </p:childTnLst>
                                </p:cTn>
                              </p:par>
                            </p:childTnLst>
                          </p:cTn>
                        </p:par>
                        <p:par>
                          <p:cTn id="8" fill="hold">
                            <p:stCondLst>
                              <p:cond delay="500"/>
                            </p:stCondLst>
                            <p:childTnLst>
                              <p:par>
                                <p:cTn id="9" presetID="2" presetClass="entr" presetSubtype="4" fill="hold" nodeType="afterEffect">
                                  <p:stCondLst>
                                    <p:cond delay="0"/>
                                  </p:stCondLst>
                                  <p:childTnLst>
                                    <p:set>
                                      <p:cBhvr>
                                        <p:cTn id="10" dur="1" fill="hold">
                                          <p:stCondLst>
                                            <p:cond delay="0"/>
                                          </p:stCondLst>
                                        </p:cTn>
                                        <p:tgtEl>
                                          <p:spTgt spid="265"/>
                                        </p:tgtEl>
                                        <p:attrNameLst>
                                          <p:attrName>style.visibility</p:attrName>
                                        </p:attrNameLst>
                                      </p:cBhvr>
                                      <p:to>
                                        <p:strVal val="visible"/>
                                      </p:to>
                                    </p:set>
                                    <p:anim calcmode="lin" valueType="num">
                                      <p:cBhvr additive="base">
                                        <p:cTn id="11" dur="500"/>
                                        <p:tgtEl>
                                          <p:spTgt spid="265"/>
                                        </p:tgtEl>
                                        <p:attrNameLst>
                                          <p:attrName>ppt_y</p:attrName>
                                        </p:attrNameLst>
                                      </p:cBhvr>
                                      <p:tavLst>
                                        <p:tav tm="0">
                                          <p:val>
                                            <p:strVal val="#ppt_y+1"/>
                                          </p:val>
                                        </p:tav>
                                        <p:tav tm="100000">
                                          <p:val>
                                            <p:strVal val="#ppt_y"/>
                                          </p:val>
                                        </p:tav>
                                      </p:tavLst>
                                    </p:anim>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75"/>
                                        </p:tgtEl>
                                        <p:attrNameLst>
                                          <p:attrName>style.visibility</p:attrName>
                                        </p:attrNameLst>
                                      </p:cBhvr>
                                      <p:to>
                                        <p:strVal val="visible"/>
                                      </p:to>
                                    </p:set>
                                    <p:animEffect transition="in" filter="fade">
                                      <p:cBhvr>
                                        <p:cTn id="15" dur="500"/>
                                        <p:tgtEl>
                                          <p:spTgt spid="27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73"/>
                                        </p:tgtEl>
                                        <p:attrNameLst>
                                          <p:attrName>style.visibility</p:attrName>
                                        </p:attrNameLst>
                                      </p:cBhvr>
                                      <p:to>
                                        <p:strVal val="visible"/>
                                      </p:to>
                                    </p:set>
                                    <p:animEffect transition="in" filter="fade">
                                      <p:cBhvr>
                                        <p:cTn id="19" dur="500"/>
                                        <p:tgtEl>
                                          <p:spTgt spid="273"/>
                                        </p:tgtEl>
                                      </p:cBhvr>
                                    </p:animEffect>
                                  </p:childTnLst>
                                </p:cTn>
                              </p:par>
                              <p:par>
                                <p:cTn id="20" presetID="2" presetClass="entr" presetSubtype="4" fill="hold" nodeType="withEffect">
                                  <p:stCondLst>
                                    <p:cond delay="0"/>
                                  </p:stCondLst>
                                  <p:childTnLst>
                                    <p:set>
                                      <p:cBhvr>
                                        <p:cTn id="21" dur="1" fill="hold">
                                          <p:stCondLst>
                                            <p:cond delay="0"/>
                                          </p:stCondLst>
                                        </p:cTn>
                                        <p:tgtEl>
                                          <p:spTgt spid="271"/>
                                        </p:tgtEl>
                                        <p:attrNameLst>
                                          <p:attrName>style.visibility</p:attrName>
                                        </p:attrNameLst>
                                      </p:cBhvr>
                                      <p:to>
                                        <p:strVal val="visible"/>
                                      </p:to>
                                    </p:set>
                                    <p:anim calcmode="lin" valueType="num">
                                      <p:cBhvr additive="base">
                                        <p:cTn id="22" dur="500"/>
                                        <p:tgtEl>
                                          <p:spTgt spid="271"/>
                                        </p:tgtEl>
                                        <p:attrNameLst>
                                          <p:attrName>ppt_y</p:attrName>
                                        </p:attrNameLst>
                                      </p:cBhvr>
                                      <p:tavLst>
                                        <p:tav tm="0">
                                          <p:val>
                                            <p:strVal val="#ppt_y+1"/>
                                          </p:val>
                                        </p:tav>
                                        <p:tav tm="100000">
                                          <p:val>
                                            <p:strVal val="#ppt_y"/>
                                          </p:val>
                                        </p:tav>
                                      </p:tavLst>
                                    </p:anim>
                                  </p:childTnLst>
                                </p:cTn>
                              </p:par>
                            </p:childTnLst>
                          </p:cTn>
                        </p:par>
                        <p:par>
                          <p:cTn id="23" fill="hold">
                            <p:stCondLst>
                              <p:cond delay="2000"/>
                            </p:stCondLst>
                            <p:childTnLst>
                              <p:par>
                                <p:cTn id="24" presetID="2" presetClass="entr" presetSubtype="4" fill="hold" nodeType="afterEffect">
                                  <p:stCondLst>
                                    <p:cond delay="0"/>
                                  </p:stCondLst>
                                  <p:childTnLst>
                                    <p:set>
                                      <p:cBhvr>
                                        <p:cTn id="25" dur="1" fill="hold">
                                          <p:stCondLst>
                                            <p:cond delay="0"/>
                                          </p:stCondLst>
                                        </p:cTn>
                                        <p:tgtEl>
                                          <p:spTgt spid="268"/>
                                        </p:tgtEl>
                                        <p:attrNameLst>
                                          <p:attrName>style.visibility</p:attrName>
                                        </p:attrNameLst>
                                      </p:cBhvr>
                                      <p:to>
                                        <p:strVal val="visible"/>
                                      </p:to>
                                    </p:set>
                                    <p:anim calcmode="lin" valueType="num">
                                      <p:cBhvr additive="base">
                                        <p:cTn id="26" dur="500"/>
                                        <p:tgtEl>
                                          <p:spTgt spid="268"/>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276"/>
                                        </p:tgtEl>
                                        <p:attrNameLst>
                                          <p:attrName>style.visibility</p:attrName>
                                        </p:attrNameLst>
                                      </p:cBhvr>
                                      <p:to>
                                        <p:strVal val="visible"/>
                                      </p:to>
                                    </p:set>
                                    <p:animEffect transition="in" filter="fade">
                                      <p:cBhvr>
                                        <p:cTn id="30" dur="500"/>
                                        <p:tgtEl>
                                          <p:spTgt spid="276"/>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274"/>
                                        </p:tgtEl>
                                        <p:attrNameLst>
                                          <p:attrName>style.visibility</p:attrName>
                                        </p:attrNameLst>
                                      </p:cBhvr>
                                      <p:to>
                                        <p:strVal val="visible"/>
                                      </p:to>
                                    </p:set>
                                    <p:animEffect transition="in" filter="fade">
                                      <p:cBhvr>
                                        <p:cTn id="34" dur="500"/>
                                        <p:tgtEl>
                                          <p:spTgt spid="274"/>
                                        </p:tgtEl>
                                      </p:cBhvr>
                                    </p:animEffect>
                                  </p:childTnLst>
                                </p:cTn>
                              </p:par>
                              <p:par>
                                <p:cTn id="35" presetID="2" presetClass="entr" presetSubtype="4" fill="hold" nodeType="withEffect">
                                  <p:stCondLst>
                                    <p:cond delay="0"/>
                                  </p:stCondLst>
                                  <p:childTnLst>
                                    <p:set>
                                      <p:cBhvr>
                                        <p:cTn id="36" dur="1" fill="hold">
                                          <p:stCondLst>
                                            <p:cond delay="0"/>
                                          </p:stCondLst>
                                        </p:cTn>
                                        <p:tgtEl>
                                          <p:spTgt spid="272"/>
                                        </p:tgtEl>
                                        <p:attrNameLst>
                                          <p:attrName>style.visibility</p:attrName>
                                        </p:attrNameLst>
                                      </p:cBhvr>
                                      <p:to>
                                        <p:strVal val="visible"/>
                                      </p:to>
                                    </p:set>
                                    <p:anim calcmode="lin" valueType="num">
                                      <p:cBhvr additive="base">
                                        <p:cTn id="37" dur="500"/>
                                        <p:tgtEl>
                                          <p:spTgt spid="2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g1a068f5a61c_0_99"/>
          <p:cNvSpPr txBox="1"/>
          <p:nvPr/>
        </p:nvSpPr>
        <p:spPr>
          <a:xfrm>
            <a:off x="4810234" y="896466"/>
            <a:ext cx="2571600" cy="307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sp>
        <p:nvSpPr>
          <p:cNvPr id="282" name="Google Shape;282;g1a068f5a61c_0_99"/>
          <p:cNvSpPr/>
          <p:nvPr/>
        </p:nvSpPr>
        <p:spPr>
          <a:xfrm>
            <a:off x="5707295" y="896475"/>
            <a:ext cx="3310800" cy="688800"/>
          </a:xfrm>
          <a:prstGeom prst="roundRect">
            <a:avLst>
              <a:gd name="adj" fmla="val 50000"/>
            </a:avLst>
          </a:prstGeom>
          <a:noFill/>
          <a:ln w="12700" cap="flat" cmpd="sng">
            <a:solidFill>
              <a:srgbClr val="FFFFFF"/>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IN" sz="2500">
                <a:solidFill>
                  <a:srgbClr val="FFFFFF"/>
                </a:solidFill>
                <a:latin typeface="Roboto Serif"/>
                <a:ea typeface="Roboto Serif"/>
                <a:cs typeface="Roboto Serif"/>
                <a:sym typeface="Roboto Serif"/>
              </a:rPr>
              <a:t>HYPOTHESIS</a:t>
            </a:r>
            <a:endParaRPr sz="2500">
              <a:solidFill>
                <a:srgbClr val="FFFFFF"/>
              </a:solidFill>
              <a:latin typeface="Roboto Serif"/>
              <a:ea typeface="Roboto Serif"/>
              <a:cs typeface="Roboto Serif"/>
              <a:sym typeface="Roboto Serif"/>
            </a:endParaRPr>
          </a:p>
        </p:txBody>
      </p:sp>
      <p:grpSp>
        <p:nvGrpSpPr>
          <p:cNvPr id="283" name="Google Shape;283;g1a068f5a61c_0_99"/>
          <p:cNvGrpSpPr/>
          <p:nvPr/>
        </p:nvGrpSpPr>
        <p:grpSpPr>
          <a:xfrm>
            <a:off x="4567683" y="2123956"/>
            <a:ext cx="2236279" cy="2045346"/>
            <a:chOff x="3966331" y="2642608"/>
            <a:chExt cx="1710871" cy="1710871"/>
          </a:xfrm>
        </p:grpSpPr>
        <p:sp>
          <p:nvSpPr>
            <p:cNvPr id="284" name="Google Shape;284;g1a068f5a61c_0_99"/>
            <p:cNvSpPr/>
            <p:nvPr/>
          </p:nvSpPr>
          <p:spPr>
            <a:xfrm>
              <a:off x="3966331" y="2642608"/>
              <a:ext cx="1710871" cy="1710871"/>
            </a:xfrm>
            <a:custGeom>
              <a:avLst/>
              <a:gdLst/>
              <a:ahLst/>
              <a:cxnLst/>
              <a:rect l="l" t="t" r="r" b="b"/>
              <a:pathLst>
                <a:path w="1710871" h="1710871" extrusionOk="0">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w="12700" cap="flat" cmpd="sng">
              <a:solidFill>
                <a:srgbClr val="0662A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5" name="Google Shape;285;g1a068f5a61c_0_99"/>
            <p:cNvSpPr/>
            <p:nvPr/>
          </p:nvSpPr>
          <p:spPr>
            <a:xfrm>
              <a:off x="4046643" y="2722920"/>
              <a:ext cx="1550246" cy="1550246"/>
            </a:xfrm>
            <a:custGeom>
              <a:avLst/>
              <a:gdLst/>
              <a:ahLst/>
              <a:cxnLst/>
              <a:rect l="l" t="t" r="r" b="b"/>
              <a:pathLst>
                <a:path w="1550246" h="1550246" extrusionOk="0">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0662AF"/>
                </a:gs>
                <a:gs pos="100000">
                  <a:srgbClr val="044072"/>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IN" sz="1800">
                  <a:solidFill>
                    <a:schemeClr val="lt1"/>
                  </a:solidFill>
                  <a:latin typeface="Calibri"/>
                  <a:ea typeface="Calibri"/>
                  <a:cs typeface="Calibri"/>
                  <a:sym typeface="Calibri"/>
                </a:rPr>
                <a:t>   Null Hypothesis</a:t>
              </a:r>
              <a:endParaRPr sz="1800">
                <a:solidFill>
                  <a:schemeClr val="lt1"/>
                </a:solidFill>
                <a:latin typeface="Calibri"/>
                <a:ea typeface="Calibri"/>
                <a:cs typeface="Calibri"/>
                <a:sym typeface="Calibri"/>
              </a:endParaRPr>
            </a:p>
          </p:txBody>
        </p:sp>
      </p:grpSp>
      <p:grpSp>
        <p:nvGrpSpPr>
          <p:cNvPr id="286" name="Google Shape;286;g1a068f5a61c_0_99"/>
          <p:cNvGrpSpPr/>
          <p:nvPr/>
        </p:nvGrpSpPr>
        <p:grpSpPr>
          <a:xfrm>
            <a:off x="7746385" y="2123956"/>
            <a:ext cx="2236279" cy="2045346"/>
            <a:chOff x="6514798" y="2642608"/>
            <a:chExt cx="1710871" cy="1710871"/>
          </a:xfrm>
        </p:grpSpPr>
        <p:sp>
          <p:nvSpPr>
            <p:cNvPr id="287" name="Google Shape;287;g1a068f5a61c_0_99"/>
            <p:cNvSpPr/>
            <p:nvPr/>
          </p:nvSpPr>
          <p:spPr>
            <a:xfrm>
              <a:off x="6514798" y="2642608"/>
              <a:ext cx="1710871" cy="1710871"/>
            </a:xfrm>
            <a:custGeom>
              <a:avLst/>
              <a:gdLst/>
              <a:ahLst/>
              <a:cxnLst/>
              <a:rect l="l" t="t" r="r" b="b"/>
              <a:pathLst>
                <a:path w="1710871" h="1710871" extrusionOk="0">
                  <a:moveTo>
                    <a:pt x="1710872" y="855436"/>
                  </a:moveTo>
                  <a:cubicBezTo>
                    <a:pt x="1710872" y="1327880"/>
                    <a:pt x="1327880" y="1710872"/>
                    <a:pt x="855436" y="1710872"/>
                  </a:cubicBezTo>
                  <a:cubicBezTo>
                    <a:pt x="382992" y="1710872"/>
                    <a:pt x="0" y="1327880"/>
                    <a:pt x="0" y="855436"/>
                  </a:cubicBezTo>
                  <a:cubicBezTo>
                    <a:pt x="0" y="382992"/>
                    <a:pt x="382992" y="0"/>
                    <a:pt x="855436" y="0"/>
                  </a:cubicBezTo>
                  <a:cubicBezTo>
                    <a:pt x="1327880" y="0"/>
                    <a:pt x="1710872" y="382992"/>
                    <a:pt x="1710872" y="855436"/>
                  </a:cubicBezTo>
                  <a:close/>
                </a:path>
              </a:pathLst>
            </a:custGeom>
            <a:noFill/>
            <a:ln w="12700" cap="flat" cmpd="sng">
              <a:solidFill>
                <a:srgbClr val="F6CA4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88" name="Google Shape;288;g1a068f5a61c_0_99"/>
            <p:cNvSpPr/>
            <p:nvPr/>
          </p:nvSpPr>
          <p:spPr>
            <a:xfrm>
              <a:off x="6595110" y="2722920"/>
              <a:ext cx="1550246" cy="1550246"/>
            </a:xfrm>
            <a:custGeom>
              <a:avLst/>
              <a:gdLst/>
              <a:ahLst/>
              <a:cxnLst/>
              <a:rect l="l" t="t" r="r" b="b"/>
              <a:pathLst>
                <a:path w="1550246" h="1550246" extrusionOk="0">
                  <a:moveTo>
                    <a:pt x="1550247" y="775123"/>
                  </a:moveTo>
                  <a:cubicBezTo>
                    <a:pt x="1550247" y="1203212"/>
                    <a:pt x="1203212" y="1550247"/>
                    <a:pt x="775123" y="1550247"/>
                  </a:cubicBezTo>
                  <a:cubicBezTo>
                    <a:pt x="347035" y="1550247"/>
                    <a:pt x="0" y="1203212"/>
                    <a:pt x="0" y="775123"/>
                  </a:cubicBezTo>
                  <a:cubicBezTo>
                    <a:pt x="0" y="347035"/>
                    <a:pt x="347035" y="0"/>
                    <a:pt x="775123" y="0"/>
                  </a:cubicBezTo>
                  <a:cubicBezTo>
                    <a:pt x="1203212" y="0"/>
                    <a:pt x="1550247" y="347035"/>
                    <a:pt x="1550247" y="775123"/>
                  </a:cubicBezTo>
                  <a:close/>
                </a:path>
              </a:pathLst>
            </a:custGeom>
            <a:gradFill>
              <a:gsLst>
                <a:gs pos="0">
                  <a:srgbClr val="F6CA42"/>
                </a:gs>
                <a:gs pos="100000">
                  <a:srgbClr val="A74401"/>
                </a:gs>
              </a:gsLst>
              <a:path path="circle">
                <a:fillToRect l="50000" t="50000" r="50000" b="50000"/>
              </a:path>
              <a:tileRect/>
            </a:grad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IN" sz="1800">
                  <a:solidFill>
                    <a:schemeClr val="lt1"/>
                  </a:solidFill>
                  <a:latin typeface="Calibri"/>
                  <a:ea typeface="Calibri"/>
                  <a:cs typeface="Calibri"/>
                  <a:sym typeface="Calibri"/>
                </a:rPr>
                <a:t>        Alternate</a:t>
              </a:r>
              <a:endParaRPr sz="1800">
                <a:solidFill>
                  <a:schemeClr val="lt1"/>
                </a:solidFill>
                <a:latin typeface="Calibri"/>
                <a:ea typeface="Calibri"/>
                <a:cs typeface="Calibri"/>
                <a:sym typeface="Calibri"/>
              </a:endParaRPr>
            </a:p>
            <a:p>
              <a:pPr marL="0" lvl="0" indent="0" algn="l" rtl="0">
                <a:spcBef>
                  <a:spcPts val="0"/>
                </a:spcBef>
                <a:spcAft>
                  <a:spcPts val="0"/>
                </a:spcAft>
                <a:buClr>
                  <a:schemeClr val="dk1"/>
                </a:buClr>
                <a:buFont typeface="Arial"/>
                <a:buNone/>
              </a:pPr>
              <a:r>
                <a:rPr lang="en-IN" sz="1800">
                  <a:solidFill>
                    <a:schemeClr val="lt1"/>
                  </a:solidFill>
                  <a:latin typeface="Calibri"/>
                  <a:ea typeface="Calibri"/>
                  <a:cs typeface="Calibri"/>
                  <a:sym typeface="Calibri"/>
                </a:rPr>
                <a:t>       Hypothesis</a:t>
              </a:r>
              <a:endParaRPr sz="1800">
                <a:solidFill>
                  <a:schemeClr val="dk1"/>
                </a:solidFill>
                <a:latin typeface="Calibri"/>
                <a:ea typeface="Calibri"/>
                <a:cs typeface="Calibri"/>
                <a:sym typeface="Calibri"/>
              </a:endParaRPr>
            </a:p>
          </p:txBody>
        </p:sp>
      </p:grpSp>
      <p:sp>
        <p:nvSpPr>
          <p:cNvPr id="289" name="Google Shape;289;g1a068f5a61c_0_99"/>
          <p:cNvSpPr txBox="1"/>
          <p:nvPr/>
        </p:nvSpPr>
        <p:spPr>
          <a:xfrm>
            <a:off x="5257966" y="5710642"/>
            <a:ext cx="1256700" cy="3693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sz="1800">
              <a:solidFill>
                <a:schemeClr val="lt1"/>
              </a:solidFill>
              <a:latin typeface="Roboto Serif SemiBold"/>
              <a:ea typeface="Roboto Serif SemiBold"/>
              <a:cs typeface="Roboto Serif SemiBold"/>
              <a:sym typeface="Roboto Serif SemiBold"/>
            </a:endParaRPr>
          </a:p>
        </p:txBody>
      </p:sp>
      <p:sp>
        <p:nvSpPr>
          <p:cNvPr id="290" name="Google Shape;290;g1a068f5a61c_0_99"/>
          <p:cNvSpPr txBox="1"/>
          <p:nvPr/>
        </p:nvSpPr>
        <p:spPr>
          <a:xfrm>
            <a:off x="8194851" y="4741471"/>
            <a:ext cx="1339200" cy="307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sp>
        <p:nvSpPr>
          <p:cNvPr id="291" name="Google Shape;291;g1a068f5a61c_0_99"/>
          <p:cNvSpPr/>
          <p:nvPr/>
        </p:nvSpPr>
        <p:spPr>
          <a:xfrm>
            <a:off x="4380525" y="4459175"/>
            <a:ext cx="2752200" cy="1563000"/>
          </a:xfrm>
          <a:prstGeom prst="roundRect">
            <a:avLst>
              <a:gd name="adj" fmla="val 50000"/>
            </a:avLst>
          </a:prstGeom>
          <a:noFill/>
          <a:ln w="12700" cap="flat" cmpd="sng">
            <a:solidFill>
              <a:srgbClr val="0662AF"/>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Roboto Serif"/>
              <a:ea typeface="Roboto Serif"/>
              <a:cs typeface="Roboto Serif"/>
              <a:sym typeface="Roboto Serif"/>
            </a:endParaRPr>
          </a:p>
          <a:p>
            <a:pPr marL="0" marR="0" lvl="0" indent="0" algn="ctr" rtl="0">
              <a:spcBef>
                <a:spcPts val="0"/>
              </a:spcBef>
              <a:spcAft>
                <a:spcPts val="0"/>
              </a:spcAft>
              <a:buNone/>
            </a:pPr>
            <a:r>
              <a:rPr lang="en-IN" sz="1800">
                <a:solidFill>
                  <a:schemeClr val="lt1"/>
                </a:solidFill>
                <a:latin typeface="Roboto Serif"/>
                <a:ea typeface="Roboto Serif"/>
                <a:cs typeface="Roboto Serif"/>
                <a:sym typeface="Roboto Serif"/>
              </a:rPr>
              <a:t>Action movies are as successful for Disney - there is no difference </a:t>
            </a:r>
            <a:endParaRPr sz="1800">
              <a:solidFill>
                <a:schemeClr val="lt1"/>
              </a:solidFill>
              <a:latin typeface="Roboto Serif"/>
              <a:ea typeface="Roboto Serif"/>
              <a:cs typeface="Roboto Serif"/>
              <a:sym typeface="Roboto Serif"/>
            </a:endParaRPr>
          </a:p>
          <a:p>
            <a:pPr marL="0" marR="0" lvl="0" indent="0" algn="ctr" rtl="0">
              <a:spcBef>
                <a:spcPts val="0"/>
              </a:spcBef>
              <a:spcAft>
                <a:spcPts val="0"/>
              </a:spcAft>
              <a:buNone/>
            </a:pPr>
            <a:endParaRPr sz="1800">
              <a:solidFill>
                <a:schemeClr val="lt1"/>
              </a:solidFill>
              <a:latin typeface="Roboto Serif"/>
              <a:ea typeface="Roboto Serif"/>
              <a:cs typeface="Roboto Serif"/>
              <a:sym typeface="Roboto Serif"/>
            </a:endParaRPr>
          </a:p>
        </p:txBody>
      </p:sp>
      <p:sp>
        <p:nvSpPr>
          <p:cNvPr id="292" name="Google Shape;292;g1a068f5a61c_0_99"/>
          <p:cNvSpPr/>
          <p:nvPr/>
        </p:nvSpPr>
        <p:spPr>
          <a:xfrm>
            <a:off x="7439875" y="4459325"/>
            <a:ext cx="2752200" cy="1563000"/>
          </a:xfrm>
          <a:prstGeom prst="roundRect">
            <a:avLst>
              <a:gd name="adj" fmla="val 50000"/>
            </a:avLst>
          </a:prstGeom>
          <a:noFill/>
          <a:ln w="12700" cap="flat" cmpd="sng">
            <a:solidFill>
              <a:srgbClr val="F6CA42"/>
            </a:solidFill>
            <a:prstDash val="solid"/>
            <a:miter lim="800000"/>
            <a:headEnd type="none" w="sm" len="sm"/>
            <a:tailEnd type="none" w="sm" len="sm"/>
          </a:ln>
          <a:effectLst>
            <a:outerShdw blurRad="50800" dist="381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en-IN" sz="1800">
                <a:solidFill>
                  <a:schemeClr val="lt1"/>
                </a:solidFill>
                <a:latin typeface="Roboto Serif"/>
                <a:ea typeface="Roboto Serif"/>
                <a:cs typeface="Roboto Serif"/>
                <a:sym typeface="Roboto Serif"/>
              </a:rPr>
              <a:t>Action movies are more successful for Disney</a:t>
            </a:r>
            <a:endParaRPr sz="1800">
              <a:solidFill>
                <a:schemeClr val="lt1"/>
              </a:solidFill>
              <a:latin typeface="Roboto Serif"/>
              <a:ea typeface="Roboto Serif"/>
              <a:cs typeface="Roboto Serif"/>
              <a:sym typeface="Roboto Serif"/>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9"/>
          <p:cNvSpPr txBox="1"/>
          <p:nvPr/>
        </p:nvSpPr>
        <p:spPr>
          <a:xfrm>
            <a:off x="4100557" y="1018100"/>
            <a:ext cx="6014700" cy="4770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r>
              <a:rPr lang="en-IN" sz="2500">
                <a:solidFill>
                  <a:schemeClr val="lt1"/>
                </a:solidFill>
                <a:latin typeface="Roboto Serif ExtraBold"/>
                <a:ea typeface="Roboto Serif ExtraBold"/>
                <a:cs typeface="Roboto Serif ExtraBold"/>
                <a:sym typeface="Roboto Serif ExtraBold"/>
              </a:rPr>
              <a:t>Summary Statistics</a:t>
            </a:r>
            <a:endParaRPr/>
          </a:p>
        </p:txBody>
      </p:sp>
      <p:pic>
        <p:nvPicPr>
          <p:cNvPr id="298" name="Google Shape;298;p9"/>
          <p:cNvPicPr preferRelativeResize="0"/>
          <p:nvPr/>
        </p:nvPicPr>
        <p:blipFill>
          <a:blip r:embed="rId3">
            <a:alphaModFix/>
          </a:blip>
          <a:stretch>
            <a:fillRect/>
          </a:stretch>
        </p:blipFill>
        <p:spPr>
          <a:xfrm>
            <a:off x="558113" y="2044800"/>
            <a:ext cx="11075774" cy="32136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297"/>
                                        </p:tgtEl>
                                        <p:attrNameLst>
                                          <p:attrName>style.visibility</p:attrName>
                                        </p:attrNameLst>
                                      </p:cBhvr>
                                      <p:to>
                                        <p:strVal val="visible"/>
                                      </p:to>
                                    </p:set>
                                    <p:anim calcmode="lin" valueType="num">
                                      <p:cBhvr additive="base">
                                        <p:cTn id="7" dur="500"/>
                                        <p:tgtEl>
                                          <p:spTgt spid="29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g1a0629a665d_0_0"/>
          <p:cNvSpPr txBox="1"/>
          <p:nvPr/>
        </p:nvSpPr>
        <p:spPr>
          <a:xfrm>
            <a:off x="1542119" y="1432658"/>
            <a:ext cx="2786400" cy="307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spAutoFit/>
          </a:bodyPr>
          <a:lstStyle/>
          <a:p>
            <a:pPr marL="0" marR="0" lvl="0" indent="0" algn="ctr" rtl="0">
              <a:spcBef>
                <a:spcPts val="0"/>
              </a:spcBef>
              <a:spcAft>
                <a:spcPts val="0"/>
              </a:spcAft>
              <a:buNone/>
            </a:pPr>
            <a:endParaRPr/>
          </a:p>
        </p:txBody>
      </p:sp>
      <p:pic>
        <p:nvPicPr>
          <p:cNvPr id="304" name="Google Shape;304;g1a0629a665d_0_0"/>
          <p:cNvPicPr preferRelativeResize="0"/>
          <p:nvPr/>
        </p:nvPicPr>
        <p:blipFill>
          <a:blip r:embed="rId3">
            <a:alphaModFix/>
          </a:blip>
          <a:stretch>
            <a:fillRect/>
          </a:stretch>
        </p:blipFill>
        <p:spPr>
          <a:xfrm>
            <a:off x="252800" y="196650"/>
            <a:ext cx="6226524" cy="5086025"/>
          </a:xfrm>
          <a:prstGeom prst="rect">
            <a:avLst/>
          </a:prstGeom>
          <a:noFill/>
          <a:ln>
            <a:noFill/>
          </a:ln>
        </p:spPr>
      </p:pic>
      <p:sp>
        <p:nvSpPr>
          <p:cNvPr id="305" name="Google Shape;305;g1a0629a665d_0_0"/>
          <p:cNvSpPr txBox="1"/>
          <p:nvPr/>
        </p:nvSpPr>
        <p:spPr>
          <a:xfrm>
            <a:off x="7047525" y="1030475"/>
            <a:ext cx="4299600" cy="212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IN">
                <a:solidFill>
                  <a:schemeClr val="lt1"/>
                </a:solidFill>
              </a:rPr>
              <a:t>We see a large jump in Action movies from 2010 - 2012, and this could be attributed to the release of the movie the Avengers in 2012 which grossed over 600 million dollars.</a:t>
            </a:r>
            <a:endParaRPr>
              <a:solidFill>
                <a:schemeClr val="lt1"/>
              </a:solidFill>
            </a:endParaRPr>
          </a:p>
          <a:p>
            <a:pPr marL="0" lvl="0" indent="0" algn="l" rtl="0">
              <a:spcBef>
                <a:spcPts val="0"/>
              </a:spcBef>
              <a:spcAft>
                <a:spcPts val="0"/>
              </a:spcAft>
              <a:buNone/>
            </a:pPr>
            <a:endParaRPr>
              <a:solidFill>
                <a:schemeClr val="lt1"/>
              </a:solidFill>
            </a:endParaRPr>
          </a:p>
          <a:p>
            <a:pPr marL="0" lvl="0" indent="0" algn="l" rtl="0">
              <a:spcBef>
                <a:spcPts val="0"/>
              </a:spcBef>
              <a:spcAft>
                <a:spcPts val="0"/>
              </a:spcAft>
              <a:buClr>
                <a:schemeClr val="dk1"/>
              </a:buClr>
              <a:buSzPts val="1100"/>
              <a:buFont typeface="Arial"/>
              <a:buNone/>
            </a:pPr>
            <a:r>
              <a:rPr lang="en-IN">
                <a:solidFill>
                  <a:schemeClr val="lt1"/>
                </a:solidFill>
              </a:rPr>
              <a:t>The massive increase in gross for animation movies in 1994 is because of the film Lion King which grossed around 760 million.</a:t>
            </a:r>
            <a:endParaRPr>
              <a:solidFill>
                <a:schemeClr val="lt1"/>
              </a:solidFill>
            </a:endParaRPr>
          </a:p>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303"/>
                                        </p:tgtEl>
                                        <p:attrNameLst>
                                          <p:attrName>style.visibility</p:attrName>
                                        </p:attrNameLst>
                                      </p:cBhvr>
                                      <p:to>
                                        <p:strVal val="visible"/>
                                      </p:to>
                                    </p:set>
                                    <p:anim calcmode="lin" valueType="num">
                                      <p:cBhvr additive="base">
                                        <p:cTn id="7" dur="500"/>
                                        <p:tgtEl>
                                          <p:spTgt spid="30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725</Words>
  <Application>Microsoft Macintosh PowerPoint</Application>
  <PresentationFormat>Widescreen</PresentationFormat>
  <Paragraphs>54</Paragraphs>
  <Slides>16</Slides>
  <Notes>16</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16</vt:i4>
      </vt:variant>
    </vt:vector>
  </HeadingPairs>
  <TitlesOfParts>
    <vt:vector size="26" baseType="lpstr">
      <vt:lpstr>Roboto Serif SemiBold</vt:lpstr>
      <vt:lpstr>Arial</vt:lpstr>
      <vt:lpstr>Roboto Serif Light</vt:lpstr>
      <vt:lpstr>Times New Roman</vt:lpstr>
      <vt:lpstr>Roboto Serif ExtraBold</vt:lpstr>
      <vt:lpstr>Roboto Serif</vt:lpstr>
      <vt:lpstr>Calibri</vt:lpstr>
      <vt:lpstr>Office Theme</vt:lpstr>
      <vt:lpstr>1_Office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Amal R Babu</dc:creator>
  <cp:lastModifiedBy>Omkar Vyas</cp:lastModifiedBy>
  <cp:revision>2</cp:revision>
  <dcterms:created xsi:type="dcterms:W3CDTF">2022-07-22T08:53:24Z</dcterms:created>
  <dcterms:modified xsi:type="dcterms:W3CDTF">2023-03-25T02:42:14Z</dcterms:modified>
</cp:coreProperties>
</file>